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351" r:id="rId5"/>
    <p:sldId id="353" r:id="rId6"/>
    <p:sldId id="357" r:id="rId7"/>
    <p:sldId id="358" r:id="rId8"/>
    <p:sldId id="359" r:id="rId9"/>
    <p:sldId id="361" r:id="rId10"/>
    <p:sldId id="364" r:id="rId11"/>
    <p:sldId id="360" r:id="rId12"/>
    <p:sldId id="365" r:id="rId13"/>
    <p:sldId id="363" r:id="rId14"/>
    <p:sldId id="366" r:id="rId15"/>
    <p:sldId id="367" r:id="rId16"/>
    <p:sldId id="371" r:id="rId17"/>
    <p:sldId id="368" r:id="rId18"/>
    <p:sldId id="362" r:id="rId19"/>
    <p:sldId id="369" r:id="rId20"/>
    <p:sldId id="370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1E7D"/>
    <a:srgbClr val="007F97"/>
    <a:srgbClr val="2B67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-66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7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it-IT" smtClean="0"/>
              <a:pPr rtl="0"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5349E3-2257-46A2-87AA-98208788B886}" type="datetime1">
              <a:rPr lang="it-IT" noProof="0" smtClean="0"/>
              <a:pPr rtl="0"/>
              <a:t>29/02/2024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it-IT" noProof="0" smtClean="0"/>
              <a:pPr rtl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=""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354" y="2182857"/>
            <a:ext cx="9330146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0355" y="4616228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rgbClr val="007F97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2290355" y="4318786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73" y="1508917"/>
            <a:ext cx="10456452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71550" y="2568962"/>
            <a:ext cx="2133600" cy="5988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egnaposto testo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073" y="2930838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rgbClr val="007F9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=""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1750" y="2930838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rgbClr val="007F9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073" y="3429000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contenuto 3">
            <a:extLst>
              <a:ext uri="{FF2B5EF4-FFF2-40B4-BE49-F238E27FC236}">
                <a16:creationId xmlns=""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81750" y="3429000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=""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81750" y="2568962"/>
            <a:ext cx="2133600" cy="5988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23" y="1508917"/>
            <a:ext cx="10666002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568962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egnaposto testo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2930010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rgbClr val="007F9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300" y="3429000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=""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93172" y="2930010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rgbClr val="007F9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Segnaposto contenuto 3">
            <a:extLst>
              <a:ext uri="{FF2B5EF4-FFF2-40B4-BE49-F238E27FC236}">
                <a16:creationId xmlns=""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93172" y="3429000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=""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10817" y="2930010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rgbClr val="007F9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4" name="Segnaposto contenuto 3">
            <a:extLst>
              <a:ext uri="{FF2B5EF4-FFF2-40B4-BE49-F238E27FC236}">
                <a16:creationId xmlns=""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0817" y="3429000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493172" y="2568962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=""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10817" y="2568962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269588"/>
            <a:ext cx="10274324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2329633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047429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676525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rgbClr val="007F9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=""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4232371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3">
            <a:extLst>
              <a:ext uri="{FF2B5EF4-FFF2-40B4-BE49-F238E27FC236}">
                <a16:creationId xmlns=""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86146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rgbClr val="007F9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=""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40842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4" name="Segnaposto testo 3">
            <a:extLst>
              <a:ext uri="{FF2B5EF4-FFF2-40B4-BE49-F238E27FC236}">
                <a16:creationId xmlns=""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50375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rgbClr val="007F9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=""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3047429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=""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676525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rgbClr val="007F9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=""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423237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3">
            <a:extLst>
              <a:ext uri="{FF2B5EF4-FFF2-40B4-BE49-F238E27FC236}">
                <a16:creationId xmlns=""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86146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rgbClr val="007F97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9">
            <a:extLst>
              <a:ext uri="{FF2B5EF4-FFF2-40B4-BE49-F238E27FC236}">
                <a16:creationId xmlns=""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ottotitolo 2">
            <a:extLst>
              <a:ext uri="{FF2B5EF4-FFF2-40B4-BE49-F238E27FC236}">
                <a16:creationId xmlns=""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6" name="Titolo 1">
            <a:extLst>
              <a:ext uri="{FF2B5EF4-FFF2-40B4-BE49-F238E27FC236}">
                <a16:creationId xmlns=""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448217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=""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egnaposto immagine 2">
            <a:extLst>
              <a:ext uri="{FF2B5EF4-FFF2-40B4-BE49-F238E27FC236}">
                <a16:creationId xmlns=""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523375" cy="6858000"/>
          </a:xfrm>
          <a:blipFill>
            <a:blip r:embed="rId2" cstate="print"/>
            <a:stretch>
              <a:fillRect/>
            </a:stretch>
          </a:blipFill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=""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574388"/>
            <a:ext cx="1048502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=""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82345" y="2630441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egnaposto testo 29">
            <a:extLst>
              <a:ext uri="{FF2B5EF4-FFF2-40B4-BE49-F238E27FC236}">
                <a16:creationId xmlns=""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3513621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esto 29">
            <a:extLst>
              <a:ext uri="{FF2B5EF4-FFF2-40B4-BE49-F238E27FC236}">
                <a16:creationId xmlns=""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90512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rgbClr val="007F97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=""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2634433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egnaposto testo 29">
            <a:extLst>
              <a:ext uri="{FF2B5EF4-FFF2-40B4-BE49-F238E27FC236}">
                <a16:creationId xmlns=""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3513621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=""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90512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rgbClr val="007F97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943444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egnaposto testo 29">
            <a:extLst>
              <a:ext uri="{FF2B5EF4-FFF2-40B4-BE49-F238E27FC236}">
                <a16:creationId xmlns=""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826624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29">
            <a:extLst>
              <a:ext uri="{FF2B5EF4-FFF2-40B4-BE49-F238E27FC236}">
                <a16:creationId xmlns=""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5218128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rgbClr val="007F97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=""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947436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egnaposto testo 29">
            <a:extLst>
              <a:ext uri="{FF2B5EF4-FFF2-40B4-BE49-F238E27FC236}">
                <a16:creationId xmlns=""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826624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9">
            <a:extLst>
              <a:ext uri="{FF2B5EF4-FFF2-40B4-BE49-F238E27FC236}">
                <a16:creationId xmlns=""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5218128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rgbClr val="007F97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947436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egnaposto testo 29">
            <a:extLst>
              <a:ext uri="{FF2B5EF4-FFF2-40B4-BE49-F238E27FC236}">
                <a16:creationId xmlns=""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826624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29">
            <a:extLst>
              <a:ext uri="{FF2B5EF4-FFF2-40B4-BE49-F238E27FC236}">
                <a16:creationId xmlns=""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5218128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rgbClr val="007F97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2">
            <a:extLst>
              <a:ext uri="{FF2B5EF4-FFF2-40B4-BE49-F238E27FC236}">
                <a16:creationId xmlns=""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  <a:blipFill>
            <a:blip r:embed="rId2" cstate="print"/>
            <a:stretch>
              <a:fillRect/>
            </a:stretch>
          </a:blipFill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2090732"/>
            <a:ext cx="4941477" cy="635412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=""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3246948"/>
            <a:ext cx="2133600" cy="3992"/>
          </a:xfrm>
          <a:prstGeom prst="line">
            <a:avLst/>
          </a:prstGeom>
          <a:ln w="101600">
            <a:solidFill>
              <a:srgbClr val="007F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=""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3611052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85E9E7B-921E-60F4-64FC-55E92581E493}"/>
              </a:ext>
            </a:extLst>
          </p:cNvPr>
          <p:cNvSpPr/>
          <p:nvPr userDrawn="1"/>
        </p:nvSpPr>
        <p:spPr>
          <a:xfrm>
            <a:off x="6657975" y="1103600"/>
            <a:ext cx="5534025" cy="3324225"/>
          </a:xfrm>
          <a:prstGeom prst="rect">
            <a:avLst/>
          </a:prstGeom>
          <a:solidFill>
            <a:srgbClr val="007F97"/>
          </a:solidFill>
          <a:ln>
            <a:solidFill>
              <a:srgbClr val="007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grafico 5">
            <a:extLst>
              <a:ext uri="{FF2B5EF4-FFF2-40B4-BE49-F238E27FC236}">
                <a16:creationId xmlns=""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 grafico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5990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551452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una tabella</a:t>
            </a:r>
          </a:p>
        </p:txBody>
      </p:sp>
    </p:spTree>
    <p:extLst>
      <p:ext uri="{BB962C8B-B14F-4D97-AF65-F5344CB8AC3E}">
        <p14:creationId xmlns=""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immagine 25">
            <a:extLst>
              <a:ext uri="{FF2B5EF4-FFF2-40B4-BE49-F238E27FC236}">
                <a16:creationId xmlns=""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1" name="Titolo 1">
            <a:extLst>
              <a:ext uri="{FF2B5EF4-FFF2-40B4-BE49-F238E27FC236}">
                <a16:creationId xmlns=""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06366"/>
            <a:ext cx="1017270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=""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Segnaposto immagine 25">
            <a:extLst>
              <a:ext uri="{FF2B5EF4-FFF2-40B4-BE49-F238E27FC236}">
                <a16:creationId xmlns=""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2" name="Segnaposto testo 29">
            <a:extLst>
              <a:ext uri="{FF2B5EF4-FFF2-40B4-BE49-F238E27FC236}">
                <a16:creationId xmlns=""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3" name="Segnaposto testo 29">
            <a:extLst>
              <a:ext uri="{FF2B5EF4-FFF2-40B4-BE49-F238E27FC236}">
                <a16:creationId xmlns=""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4" name="Segnaposto testo 29">
            <a:extLst>
              <a:ext uri="{FF2B5EF4-FFF2-40B4-BE49-F238E27FC236}">
                <a16:creationId xmlns=""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5" name="Segnaposto testo 29">
            <a:extLst>
              <a:ext uri="{FF2B5EF4-FFF2-40B4-BE49-F238E27FC236}">
                <a16:creationId xmlns=""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6" name="Segnaposto testo 29">
            <a:extLst>
              <a:ext uri="{FF2B5EF4-FFF2-40B4-BE49-F238E27FC236}">
                <a16:creationId xmlns=""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7" name="Segnaposto testo 29">
            <a:extLst>
              <a:ext uri="{FF2B5EF4-FFF2-40B4-BE49-F238E27FC236}">
                <a16:creationId xmlns=""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8" name="Segnaposto testo 29">
            <a:extLst>
              <a:ext uri="{FF2B5EF4-FFF2-40B4-BE49-F238E27FC236}">
                <a16:creationId xmlns=""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9" name="Segnaposto testo 29">
            <a:extLst>
              <a:ext uri="{FF2B5EF4-FFF2-40B4-BE49-F238E27FC236}">
                <a16:creationId xmlns=""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6" name="Segnaposto immagine 25">
            <a:extLst>
              <a:ext uri="{FF2B5EF4-FFF2-40B4-BE49-F238E27FC236}">
                <a16:creationId xmlns=""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9" name="Segnaposto immagine 25">
            <a:extLst>
              <a:ext uri="{FF2B5EF4-FFF2-40B4-BE49-F238E27FC236}">
                <a16:creationId xmlns=""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diritto 20">
            <a:extLst>
              <a:ext uri="{FF2B5EF4-FFF2-40B4-BE49-F238E27FC236}">
                <a16:creationId xmlns=""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=""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olo 1">
            <a:extLst>
              <a:ext uri="{FF2B5EF4-FFF2-40B4-BE49-F238E27FC236}">
                <a16:creationId xmlns=""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6" name="Segnaposto testo 29">
            <a:extLst>
              <a:ext uri="{FF2B5EF4-FFF2-40B4-BE49-F238E27FC236}">
                <a16:creationId xmlns=""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7" name="Segnaposto testo 29">
            <a:extLst>
              <a:ext uri="{FF2B5EF4-FFF2-40B4-BE49-F238E27FC236}">
                <a16:creationId xmlns=""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2" name="Segnaposto testo 29">
            <a:extLst>
              <a:ext uri="{FF2B5EF4-FFF2-40B4-BE49-F238E27FC236}">
                <a16:creationId xmlns=""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3" name="Segnaposto testo 29">
            <a:extLst>
              <a:ext uri="{FF2B5EF4-FFF2-40B4-BE49-F238E27FC236}">
                <a16:creationId xmlns=""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6" name="Segnaposto testo 29">
            <a:extLst>
              <a:ext uri="{FF2B5EF4-FFF2-40B4-BE49-F238E27FC236}">
                <a16:creationId xmlns=""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7" name="Segnaposto testo 29">
            <a:extLst>
              <a:ext uri="{FF2B5EF4-FFF2-40B4-BE49-F238E27FC236}">
                <a16:creationId xmlns=""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8" name="Segnaposto testo 29">
            <a:extLst>
              <a:ext uri="{FF2B5EF4-FFF2-40B4-BE49-F238E27FC236}">
                <a16:creationId xmlns=""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9" name="Segnaposto testo 29">
            <a:extLst>
              <a:ext uri="{FF2B5EF4-FFF2-40B4-BE49-F238E27FC236}">
                <a16:creationId xmlns=""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rgbClr val="007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=""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=""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=""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=""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278129"/>
            <a:ext cx="11534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</p:spTree>
    <p:extLst>
      <p:ext uri="{BB962C8B-B14F-4D97-AF65-F5344CB8AC3E}">
        <p14:creationId xmlns=""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F716C06-90A1-7087-0E8F-0A59BA3B9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Orientation and Self Assessment of Researchers</a:t>
            </a: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4B94B65-67DC-302C-794C-CA983A853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Basic Seminar for EURAXESS Staff</a:t>
            </a:r>
            <a:endParaRPr lang="bg-BG" dirty="0" smtClean="0"/>
          </a:p>
          <a:p>
            <a:r>
              <a:rPr lang="en-US" dirty="0" smtClean="0"/>
              <a:t>Online, 29 Feb 2024</a:t>
            </a:r>
            <a:endParaRPr lang="it-IT" dirty="0"/>
          </a:p>
        </p:txBody>
      </p:sp>
      <p:pic>
        <p:nvPicPr>
          <p:cNvPr id="5" name="Immagine 4" descr="Immagine che contiene schermata, Carattere, Blu elettrico, Elementi grafici&#10;&#10;Descrizione generata automaticamente">
            <a:extLst>
              <a:ext uri="{FF2B5EF4-FFF2-40B4-BE49-F238E27FC236}">
                <a16:creationId xmlns="" xmlns:a16="http://schemas.microsoft.com/office/drawing/2014/main" id="{D05376D5-F819-52C1-F723-B4ABA8F9A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29" y="6408271"/>
            <a:ext cx="1508810" cy="336510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="" xmlns:a16="http://schemas.microsoft.com/office/drawing/2014/main" id="{D14EFE3A-7CCD-2A4A-F2A0-29A9C400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819" y="6409005"/>
            <a:ext cx="4127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it-IT" sz="800" dirty="0">
                <a:solidFill>
                  <a:schemeClr val="bg1"/>
                </a:solidFill>
              </a:rPr>
              <a:t>The ERA TALENT project has received funding from the European Union’s Horizon Europe research and innovation </a:t>
            </a:r>
            <a:r>
              <a:rPr lang="en-US" altLang="it-IT" sz="800" dirty="0" err="1">
                <a:solidFill>
                  <a:schemeClr val="bg1"/>
                </a:solidFill>
              </a:rPr>
              <a:t>programme</a:t>
            </a:r>
            <a:r>
              <a:rPr lang="en-US" altLang="it-IT" sz="800" dirty="0">
                <a:solidFill>
                  <a:schemeClr val="bg1"/>
                </a:solidFill>
              </a:rPr>
              <a:t> under grant agreement No </a:t>
            </a:r>
            <a:r>
              <a:rPr lang="it-IT" sz="800" dirty="0">
                <a:solidFill>
                  <a:schemeClr val="bg1"/>
                </a:solidFill>
              </a:rPr>
              <a:t>101103476</a:t>
            </a:r>
          </a:p>
        </p:txBody>
      </p:sp>
    </p:spTree>
    <p:extLst>
      <p:ext uri="{BB962C8B-B14F-4D97-AF65-F5344CB8AC3E}">
        <p14:creationId xmlns="" xmlns:p14="http://schemas.microsoft.com/office/powerpoint/2010/main" val="156121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67" y="1457269"/>
            <a:ext cx="4941477" cy="610863"/>
          </a:xfrm>
        </p:spPr>
        <p:txBody>
          <a:bodyPr>
            <a:normAutofit/>
          </a:bodyPr>
          <a:lstStyle/>
          <a:p>
            <a:r>
              <a:rPr lang="en-US" dirty="0" smtClean="0"/>
              <a:t>EURAXESS tools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264" y="395256"/>
            <a:ext cx="7149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51E7D"/>
                </a:solidFill>
              </a:rPr>
              <a:t>Let’s check together what we have on the portal!</a:t>
            </a:r>
          </a:p>
          <a:p>
            <a:r>
              <a:rPr lang="en-US" sz="2000" b="1" dirty="0" smtClean="0">
                <a:solidFill>
                  <a:srgbClr val="007F97"/>
                </a:solidFill>
              </a:rPr>
              <a:t>https://euraxess.ec.europa.eu/career-development/researchers </a:t>
            </a:r>
            <a:endParaRPr lang="en-US" sz="2000" b="1" dirty="0">
              <a:solidFill>
                <a:srgbClr val="007F97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4256"/>
            <a:ext cx="6660682" cy="374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50523" y="2891433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*These </a:t>
            </a:r>
            <a:r>
              <a:rPr kumimoji="0" lang="en-US" sz="14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pics</a:t>
            </a:r>
            <a:r>
              <a:rPr kumimoji="0" lang="en-US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graphs are created by the EC </a:t>
            </a:r>
            <a:r>
              <a:rPr kumimoji="0" lang="en-US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EURAXESS tools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892" y="125748"/>
            <a:ext cx="79678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F97"/>
                </a:solidFill>
              </a:rPr>
              <a:t>Here is </a:t>
            </a:r>
            <a:r>
              <a:rPr lang="en-US" sz="2400" dirty="0" smtClean="0">
                <a:solidFill>
                  <a:srgbClr val="A51E7D"/>
                </a:solidFill>
              </a:rPr>
              <a:t>the list of the tools that may </a:t>
            </a:r>
            <a:r>
              <a:rPr lang="en-US" sz="2400" b="1" dirty="0" smtClean="0">
                <a:solidFill>
                  <a:srgbClr val="A51E7D"/>
                </a:solidFill>
              </a:rPr>
              <a:t>make your life easier (!) </a:t>
            </a:r>
          </a:p>
          <a:p>
            <a:r>
              <a:rPr lang="en-US" sz="2400" dirty="0" smtClean="0">
                <a:solidFill>
                  <a:srgbClr val="007F97"/>
                </a:solidFill>
              </a:rPr>
              <a:t>and at the same time </a:t>
            </a:r>
            <a:r>
              <a:rPr lang="en-US" sz="2400" b="1" dirty="0" smtClean="0">
                <a:solidFill>
                  <a:srgbClr val="A51E7D"/>
                </a:solidFill>
              </a:rPr>
              <a:t>enlarge your service</a:t>
            </a:r>
            <a:r>
              <a:rPr lang="en-US" sz="2400" dirty="0" smtClean="0">
                <a:solidFill>
                  <a:srgbClr val="A51E7D"/>
                </a:solidFill>
              </a:rPr>
              <a:t> (!!!) </a:t>
            </a:r>
          </a:p>
          <a:p>
            <a:r>
              <a:rPr lang="en-US" sz="2400" dirty="0" smtClean="0">
                <a:solidFill>
                  <a:srgbClr val="007F97"/>
                </a:solidFill>
              </a:rPr>
              <a:t>towards the early stage researchers:</a:t>
            </a:r>
            <a:endParaRPr lang="en-US" sz="2400" dirty="0">
              <a:solidFill>
                <a:srgbClr val="007F9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87" y="1519809"/>
            <a:ext cx="2884123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F97"/>
                </a:solidFill>
              </a:rPr>
              <a:t>Career Orientation Tool</a:t>
            </a:r>
            <a:r>
              <a:rPr lang="bg-BG" sz="2000" b="1" dirty="0" smtClean="0">
                <a:solidFill>
                  <a:srgbClr val="007F97"/>
                </a:solidFill>
              </a:rPr>
              <a:t> </a:t>
            </a:r>
          </a:p>
          <a:p>
            <a:r>
              <a:rPr lang="en-US" sz="1100" dirty="0" smtClean="0">
                <a:solidFill>
                  <a:srgbClr val="007F97"/>
                </a:solidFill>
              </a:rPr>
              <a:t>https://euraxess.eventiotic.com/piperstool/ </a:t>
            </a:r>
            <a:r>
              <a:rPr lang="bg-BG" sz="1100" dirty="0" smtClean="0">
                <a:solidFill>
                  <a:srgbClr val="007F97"/>
                </a:solidFill>
              </a:rPr>
              <a:t> </a:t>
            </a:r>
            <a:endParaRPr lang="en-US" sz="1100" dirty="0">
              <a:solidFill>
                <a:srgbClr val="007F9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807" y="2846488"/>
            <a:ext cx="45683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F97"/>
                </a:solidFill>
              </a:rPr>
              <a:t>Career Handbook for Young Researchers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https://euraxess.eventiotic.com/piperstool/</a:t>
            </a:r>
            <a:r>
              <a:rPr lang="bg-BG" sz="1400" dirty="0" smtClean="0">
                <a:solidFill>
                  <a:srgbClr val="007F97"/>
                </a:solidFill>
              </a:rPr>
              <a:t> </a:t>
            </a:r>
            <a:endParaRPr lang="en-US" sz="1400" dirty="0">
              <a:solidFill>
                <a:srgbClr val="007F9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184" y="2105347"/>
            <a:ext cx="643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F97"/>
                </a:solidFill>
              </a:rPr>
              <a:t>Self assessment :</a:t>
            </a:r>
          </a:p>
          <a:p>
            <a:r>
              <a:rPr lang="en-US" dirty="0" smtClean="0">
                <a:solidFill>
                  <a:srgbClr val="007F97"/>
                </a:solidFill>
              </a:rPr>
              <a:t>motivations, skills, advice, links to tools for preparing career plan </a:t>
            </a:r>
            <a:endParaRPr lang="bg-BG" dirty="0" smtClean="0">
              <a:solidFill>
                <a:srgbClr val="007F9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29" y="3441680"/>
            <a:ext cx="643774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F97"/>
                </a:solidFill>
              </a:rPr>
              <a:t>Self assessment more resources :</a:t>
            </a:r>
          </a:p>
          <a:p>
            <a:r>
              <a:rPr lang="en-US" dirty="0" smtClean="0">
                <a:solidFill>
                  <a:srgbClr val="007F97"/>
                </a:solidFill>
              </a:rPr>
              <a:t>motivations, skills, advice, links to tools for preparing career plan</a:t>
            </a:r>
          </a:p>
          <a:p>
            <a:endParaRPr lang="en-US" dirty="0" smtClean="0">
              <a:solidFill>
                <a:srgbClr val="007F97"/>
              </a:solidFill>
            </a:endParaRP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https://euraxess.ec.europa.eu/career-development/researchers/career-handbook-young-researchers/handbook-subpage</a:t>
            </a:r>
          </a:p>
          <a:p>
            <a:endParaRPr lang="en-US" dirty="0" smtClean="0">
              <a:solidFill>
                <a:srgbClr val="007F97"/>
              </a:solidFill>
            </a:endParaRP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https://euraxess-reflex.saia.sk/en/main/reflex-app/</a:t>
            </a:r>
          </a:p>
          <a:p>
            <a:endParaRPr lang="en-US" dirty="0" smtClean="0">
              <a:solidFill>
                <a:srgbClr val="007F97"/>
              </a:solidFill>
            </a:endParaRPr>
          </a:p>
          <a:p>
            <a:endParaRPr lang="en-US" dirty="0" smtClean="0">
              <a:solidFill>
                <a:srgbClr val="007F97"/>
              </a:solidFill>
            </a:endParaRPr>
          </a:p>
          <a:p>
            <a:endParaRPr lang="en-US" dirty="0" smtClean="0">
              <a:solidFill>
                <a:srgbClr val="007F97"/>
              </a:solidFill>
            </a:endParaRPr>
          </a:p>
          <a:p>
            <a:r>
              <a:rPr lang="en-US" dirty="0" smtClean="0">
                <a:solidFill>
                  <a:srgbClr val="007F97"/>
                </a:solidFill>
              </a:rPr>
              <a:t> </a:t>
            </a:r>
            <a:endParaRPr lang="bg-BG" dirty="0" smtClean="0">
              <a:solidFill>
                <a:srgbClr val="007F9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848" y="5477395"/>
            <a:ext cx="6301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F97"/>
                </a:solidFill>
              </a:rPr>
              <a:t>Virtual webinars &amp; trainings &amp; trainings</a:t>
            </a: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https://euraxess.ec.europa.eu/career-development/researchers/virtual-webinars-trainings</a:t>
            </a:r>
            <a:endParaRPr lang="en-US" sz="1400" dirty="0">
              <a:solidFill>
                <a:srgbClr val="007F9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0232" y="211756"/>
            <a:ext cx="587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1</a:t>
            </a:r>
            <a:endParaRPr lang="en-US" sz="4400" b="1" dirty="0">
              <a:solidFill>
                <a:srgbClr val="007F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EURAXESS tools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892" y="125748"/>
            <a:ext cx="79678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F97"/>
                </a:solidFill>
              </a:rPr>
              <a:t>Here is </a:t>
            </a:r>
            <a:r>
              <a:rPr lang="en-US" sz="2400" dirty="0" smtClean="0">
                <a:solidFill>
                  <a:srgbClr val="A51E7D"/>
                </a:solidFill>
              </a:rPr>
              <a:t>the list of the tools that may </a:t>
            </a:r>
            <a:r>
              <a:rPr lang="en-US" sz="2400" b="1" dirty="0" smtClean="0">
                <a:solidFill>
                  <a:srgbClr val="A51E7D"/>
                </a:solidFill>
              </a:rPr>
              <a:t>make your life easier (!) </a:t>
            </a:r>
          </a:p>
          <a:p>
            <a:r>
              <a:rPr lang="en-US" sz="2400" dirty="0" smtClean="0">
                <a:solidFill>
                  <a:srgbClr val="007F97"/>
                </a:solidFill>
              </a:rPr>
              <a:t>and at the same time </a:t>
            </a:r>
            <a:r>
              <a:rPr lang="en-US" sz="2400" b="1" dirty="0" smtClean="0">
                <a:solidFill>
                  <a:srgbClr val="A51E7D"/>
                </a:solidFill>
              </a:rPr>
              <a:t>enlarge your service</a:t>
            </a:r>
            <a:r>
              <a:rPr lang="en-US" sz="2400" dirty="0" smtClean="0">
                <a:solidFill>
                  <a:srgbClr val="A51E7D"/>
                </a:solidFill>
              </a:rPr>
              <a:t> (!!!) </a:t>
            </a:r>
          </a:p>
          <a:p>
            <a:r>
              <a:rPr lang="en-US" sz="2400" dirty="0" smtClean="0">
                <a:solidFill>
                  <a:srgbClr val="007F97"/>
                </a:solidFill>
              </a:rPr>
              <a:t>towards the early stage researchers:</a:t>
            </a:r>
            <a:endParaRPr lang="en-US" sz="2400" dirty="0">
              <a:solidFill>
                <a:srgbClr val="007F9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87" y="1519809"/>
            <a:ext cx="3836243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F97"/>
                </a:solidFill>
              </a:rPr>
              <a:t>International Mentoring Program</a:t>
            </a:r>
          </a:p>
          <a:p>
            <a:r>
              <a:rPr lang="en-US" sz="1100" dirty="0" smtClean="0">
                <a:solidFill>
                  <a:srgbClr val="007F97"/>
                </a:solidFill>
              </a:rPr>
              <a:t>https://mentoring.euraxess.bg/</a:t>
            </a:r>
            <a:endParaRPr lang="en-US" sz="1100" dirty="0">
              <a:solidFill>
                <a:srgbClr val="007F9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807" y="2846488"/>
            <a:ext cx="677281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F97"/>
                </a:solidFill>
              </a:rPr>
              <a:t>Intercultural Assistant Tool</a:t>
            </a: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https://euraxess.ec.europa.eu/career-development/researchers/intercultural-assistant</a:t>
            </a:r>
            <a:endParaRPr lang="en-US" sz="1400" dirty="0">
              <a:solidFill>
                <a:srgbClr val="007F9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184" y="2105347"/>
            <a:ext cx="643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F97"/>
                </a:solidFill>
              </a:rPr>
              <a:t>Global mentoring opportunity to mobile and non-mobile researchers</a:t>
            </a:r>
            <a:endParaRPr lang="bg-BG" dirty="0" smtClean="0">
              <a:solidFill>
                <a:srgbClr val="007F9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29" y="3441680"/>
            <a:ext cx="643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F97"/>
                </a:solidFill>
              </a:rPr>
              <a:t>Introduction to culture, differences, 2 self paced courses short &amp; long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848" y="5477395"/>
            <a:ext cx="6301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F97"/>
                </a:solidFill>
              </a:rPr>
              <a:t>PIPERS Project Career Kit</a:t>
            </a:r>
          </a:p>
          <a:p>
            <a:r>
              <a:rPr lang="en-US" sz="1400" dirty="0" smtClean="0">
                <a:solidFill>
                  <a:srgbClr val="007F97"/>
                </a:solidFill>
              </a:rPr>
              <a:t>https://euraxess.ec.europa.eu/career-development/researchers/pipers-project-career-kit</a:t>
            </a:r>
            <a:endParaRPr lang="en-US" sz="1400" dirty="0">
              <a:solidFill>
                <a:srgbClr val="007F9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492" y="4274237"/>
            <a:ext cx="2669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F97"/>
                </a:solidFill>
              </a:rPr>
              <a:t>Talent Development Suite</a:t>
            </a:r>
          </a:p>
          <a:p>
            <a:r>
              <a:rPr lang="en-US" sz="1400" dirty="0" smtClean="0">
                <a:solidFill>
                  <a:srgbClr val="007F97"/>
                </a:solidFill>
              </a:rPr>
              <a:t>https://science-stories.ch/tds/</a:t>
            </a:r>
            <a:endParaRPr lang="en-US" sz="1400" dirty="0">
              <a:solidFill>
                <a:srgbClr val="007F9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01" y="4864615"/>
            <a:ext cx="643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F97"/>
                </a:solidFill>
              </a:rPr>
              <a:t>Personal career development planning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0232" y="211756"/>
            <a:ext cx="587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2</a:t>
            </a:r>
            <a:endParaRPr lang="en-US" sz="4400" b="1" dirty="0">
              <a:solidFill>
                <a:srgbClr val="007F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EURAXESS tools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892" y="125748"/>
            <a:ext cx="60214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F97"/>
                </a:solidFill>
              </a:rPr>
              <a:t>Internship </a:t>
            </a:r>
            <a:r>
              <a:rPr lang="en-US" sz="4000" b="1" dirty="0" smtClean="0">
                <a:solidFill>
                  <a:srgbClr val="007F97"/>
                </a:solidFill>
              </a:rPr>
              <a:t>Program</a:t>
            </a:r>
          </a:p>
          <a:p>
            <a:r>
              <a:rPr lang="en-US" sz="4000" b="1" dirty="0" smtClean="0">
                <a:solidFill>
                  <a:srgbClr val="007F97"/>
                </a:solidFill>
              </a:rPr>
              <a:t>for </a:t>
            </a:r>
            <a:r>
              <a:rPr lang="en-US" sz="4000" b="1" dirty="0" smtClean="0">
                <a:solidFill>
                  <a:srgbClr val="007F97"/>
                </a:solidFill>
              </a:rPr>
              <a:t>Refugee and Displaced </a:t>
            </a:r>
            <a:endParaRPr lang="en-US" sz="4000" b="1" dirty="0" smtClean="0">
              <a:solidFill>
                <a:srgbClr val="007F97"/>
              </a:solidFill>
            </a:endParaRPr>
          </a:p>
          <a:p>
            <a:r>
              <a:rPr lang="en-US" sz="4000" b="1" dirty="0" smtClean="0">
                <a:solidFill>
                  <a:srgbClr val="007F97"/>
                </a:solidFill>
              </a:rPr>
              <a:t>Researchers </a:t>
            </a:r>
            <a:r>
              <a:rPr lang="en-US" sz="4000" b="1" dirty="0" smtClean="0">
                <a:solidFill>
                  <a:srgbClr val="007F97"/>
                </a:solidFill>
              </a:rPr>
              <a:t>in </a:t>
            </a:r>
            <a:r>
              <a:rPr lang="en-US" sz="4000" b="1" dirty="0" smtClean="0">
                <a:solidFill>
                  <a:srgbClr val="007F97"/>
                </a:solidFill>
              </a:rPr>
              <a:t>Europe</a:t>
            </a:r>
          </a:p>
          <a:p>
            <a:r>
              <a:rPr lang="en-US" sz="2000" dirty="0" smtClean="0">
                <a:solidFill>
                  <a:srgbClr val="007F97"/>
                </a:solidFill>
              </a:rPr>
              <a:t>https://internship.euraxess.bg/</a:t>
            </a:r>
            <a:endParaRPr lang="en-US" sz="2000" dirty="0">
              <a:solidFill>
                <a:srgbClr val="007F9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0232" y="211756"/>
            <a:ext cx="587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3</a:t>
            </a:r>
            <a:endParaRPr lang="en-US" sz="4400" b="1" dirty="0">
              <a:solidFill>
                <a:srgbClr val="007F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79" y="3285484"/>
            <a:ext cx="5939222" cy="295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214710" y="4597751"/>
            <a:ext cx="59772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A51E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Support </a:t>
            </a:r>
            <a:r>
              <a:rPr lang="en-US" sz="3200" b="1" dirty="0" smtClean="0">
                <a:solidFill>
                  <a:srgbClr val="A51E7D"/>
                </a:solidFill>
              </a:rPr>
              <a:t>for Companies, NGOs and Refugee Researchers to Host Internships for Refugee Researchers</a:t>
            </a:r>
            <a:endParaRPr lang="en-US" sz="3200" b="1" dirty="0">
              <a:solidFill>
                <a:srgbClr val="A51E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1305" y="2512193"/>
            <a:ext cx="437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1E7D"/>
                </a:solidFill>
              </a:rPr>
              <a:t>Open for applications to 20 Mar 2024</a:t>
            </a:r>
            <a:endParaRPr lang="en-US" b="1" dirty="0">
              <a:solidFill>
                <a:srgbClr val="A51E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813" y="1255138"/>
            <a:ext cx="4941477" cy="610863"/>
          </a:xfrm>
        </p:spPr>
        <p:txBody>
          <a:bodyPr/>
          <a:lstStyle/>
          <a:p>
            <a:r>
              <a:rPr lang="en-US" dirty="0" smtClean="0"/>
              <a:t>Discussion!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50523" y="2891433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*These pics and graphs are created by the MS Copilot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8" name="AutoShape 2" descr="Copil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Copil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A graphic representation of a disc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65" y="3975233"/>
            <a:ext cx="2569945" cy="25699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5543" y="992023"/>
            <a:ext cx="6594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F97"/>
                </a:solidFill>
              </a:rPr>
              <a:t>Share your experience </a:t>
            </a:r>
            <a:r>
              <a:rPr lang="en-US" sz="2800" dirty="0" smtClean="0">
                <a:solidFill>
                  <a:srgbClr val="007F97"/>
                </a:solidFill>
              </a:rPr>
              <a:t>of using these tools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66298" y="17197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7F97"/>
                </a:solidFill>
              </a:rPr>
              <a:t>Share your internal practices and tools </a:t>
            </a:r>
            <a:r>
              <a:rPr lang="en-US" sz="2800" dirty="0" smtClean="0">
                <a:solidFill>
                  <a:srgbClr val="007F97"/>
                </a:solidFill>
              </a:rPr>
              <a:t>for orientation and self assessment of researchers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61765" y="1453416"/>
            <a:ext cx="5230235" cy="2270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spc="100" dirty="0" smtClean="0">
                <a:latin typeface="+mj-lt"/>
                <a:ea typeface="+mj-ea"/>
                <a:cs typeface="+mj-cs"/>
              </a:rPr>
              <a:t>EURAXESS Communities of Practice for sharing Good Practice established in ERA Talent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426" y="110373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Supporting mobility and procedures</a:t>
            </a:r>
            <a:r>
              <a:rPr lang="en-US" dirty="0" smtClean="0">
                <a:solidFill>
                  <a:srgbClr val="007F97"/>
                </a:solidFill>
              </a:rPr>
              <a:t>, including entry conditions, social security, taxation; with potentially further topics of interest) (NUFFIC: leader, SAIA: co-leader in subtopics, IUA, AMEUP, NAWA: contributors)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Social integration and Dual Careers </a:t>
            </a:r>
            <a:r>
              <a:rPr lang="en-US" dirty="0" smtClean="0">
                <a:solidFill>
                  <a:srgbClr val="007F97"/>
                </a:solidFill>
              </a:rPr>
              <a:t>(UCPH leader, </a:t>
            </a:r>
            <a:r>
              <a:rPr lang="en-US" dirty="0" err="1" smtClean="0">
                <a:solidFill>
                  <a:srgbClr val="007F97"/>
                </a:solidFill>
              </a:rPr>
              <a:t>OeAD</a:t>
            </a:r>
            <a:r>
              <a:rPr lang="en-US" dirty="0" smtClean="0">
                <a:solidFill>
                  <a:srgbClr val="007F97"/>
                </a:solidFill>
              </a:rPr>
              <a:t>: co-leader in subtopics, NUFFIC, SSC AV CR, ASM: contributors)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Cooperation with stakeholders outside academia</a:t>
            </a:r>
            <a:r>
              <a:rPr lang="en-US" dirty="0" smtClean="0">
                <a:solidFill>
                  <a:srgbClr val="007F97"/>
                </a:solidFill>
              </a:rPr>
              <a:t>/industry for </a:t>
            </a:r>
            <a:r>
              <a:rPr lang="en-US" dirty="0" err="1" smtClean="0">
                <a:solidFill>
                  <a:srgbClr val="007F97"/>
                </a:solidFill>
              </a:rPr>
              <a:t>intersectoral</a:t>
            </a:r>
            <a:r>
              <a:rPr lang="en-US" dirty="0" smtClean="0">
                <a:solidFill>
                  <a:srgbClr val="007F97"/>
                </a:solidFill>
              </a:rPr>
              <a:t> mobility, including scientific startup entrepreneurship (FECYT: leader, MEF, IPD, RIF: contributors)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Talent/Brain circulation,</a:t>
            </a:r>
            <a:r>
              <a:rPr lang="en-US" dirty="0" smtClean="0">
                <a:solidFill>
                  <a:srgbClr val="007F97"/>
                </a:solidFill>
              </a:rPr>
              <a:t> including cooperation with EURAXESS Worldwide (SAIA leader, ETH Zurich, SU, CERTH, FCT: contributors)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Diversity, inclusion and gender issues </a:t>
            </a:r>
            <a:r>
              <a:rPr lang="en-US" dirty="0" smtClean="0">
                <a:solidFill>
                  <a:srgbClr val="007F97"/>
                </a:solidFill>
              </a:rPr>
              <a:t>(ETH Zurich: leader, UNIBL, UCPH, RANNIS: contributors)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Recruitment services </a:t>
            </a:r>
            <a:r>
              <a:rPr lang="en-US" dirty="0" smtClean="0">
                <a:solidFill>
                  <a:srgbClr val="007F97"/>
                </a:solidFill>
              </a:rPr>
              <a:t>towards a career in the academic and non-academic public sector (RCN: leader, AMEUP, NAWA: contributors).</a:t>
            </a:r>
            <a:endParaRPr lang="en-US" dirty="0">
              <a:solidFill>
                <a:srgbClr val="007F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560" y="5053263"/>
            <a:ext cx="414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F97"/>
                </a:solidFill>
              </a:rPr>
              <a:t>Contact:</a:t>
            </a:r>
          </a:p>
          <a:p>
            <a:endParaRPr lang="en-US" b="1" u="sng" dirty="0" smtClean="0">
              <a:solidFill>
                <a:srgbClr val="007F97"/>
              </a:solidFill>
            </a:endParaRPr>
          </a:p>
          <a:p>
            <a:r>
              <a:rPr lang="en-US" b="1" dirty="0" err="1" smtClean="0">
                <a:solidFill>
                  <a:srgbClr val="007F97"/>
                </a:solidFill>
              </a:rPr>
              <a:t>Siiri</a:t>
            </a:r>
            <a:r>
              <a:rPr lang="en-US" b="1" dirty="0" smtClean="0">
                <a:solidFill>
                  <a:srgbClr val="007F97"/>
                </a:solidFill>
              </a:rPr>
              <a:t> </a:t>
            </a:r>
            <a:r>
              <a:rPr lang="en-US" b="1" dirty="0" err="1" smtClean="0">
                <a:solidFill>
                  <a:srgbClr val="007F97"/>
                </a:solidFill>
              </a:rPr>
              <a:t>Kolka</a:t>
            </a:r>
            <a:r>
              <a:rPr lang="en-US" b="1" dirty="0" smtClean="0">
                <a:solidFill>
                  <a:srgbClr val="007F97"/>
                </a:solidFill>
              </a:rPr>
              <a:t>, </a:t>
            </a:r>
            <a:r>
              <a:rPr lang="en-US" b="1" dirty="0" err="1" smtClean="0">
                <a:solidFill>
                  <a:srgbClr val="007F97"/>
                </a:solidFill>
              </a:rPr>
              <a:t>ETAg</a:t>
            </a:r>
            <a:r>
              <a:rPr lang="en-US" b="1" dirty="0" smtClean="0">
                <a:solidFill>
                  <a:srgbClr val="007F97"/>
                </a:solidFill>
              </a:rPr>
              <a:t>, EE, </a:t>
            </a:r>
          </a:p>
          <a:p>
            <a:r>
              <a:rPr lang="en-US" b="1" dirty="0" smtClean="0">
                <a:solidFill>
                  <a:srgbClr val="007F97"/>
                </a:solidFill>
              </a:rPr>
              <a:t>siiri.kolka@etag.ee </a:t>
            </a:r>
            <a:endParaRPr lang="en-US" b="1" dirty="0">
              <a:solidFill>
                <a:srgbClr val="007F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61765" y="1453416"/>
            <a:ext cx="5230235" cy="2270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spc="100" dirty="0" smtClean="0">
                <a:latin typeface="+mj-lt"/>
                <a:ea typeface="+mj-ea"/>
                <a:cs typeface="+mj-cs"/>
              </a:rPr>
              <a:t>EURAXESS Hubs established in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3200" b="1" spc="100" dirty="0" smtClean="0"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spc="100" dirty="0" smtClean="0">
                <a:latin typeface="+mj-lt"/>
                <a:ea typeface="+mj-ea"/>
                <a:cs typeface="+mj-cs"/>
              </a:rPr>
              <a:t>EURAXESS Hubs and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spc="100" dirty="0" smtClean="0">
                <a:latin typeface="+mj-lt"/>
                <a:ea typeface="+mj-ea"/>
                <a:cs typeface="+mj-cs"/>
              </a:rPr>
              <a:t>ERA Talent projects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933" y="1122983"/>
            <a:ext cx="599974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EURAXESS Start-up hub</a:t>
            </a:r>
            <a:r>
              <a:rPr lang="en-US" dirty="0" smtClean="0">
                <a:solidFill>
                  <a:srgbClr val="007F97"/>
                </a:solidFill>
              </a:rPr>
              <a:t>, </a:t>
            </a:r>
            <a:r>
              <a:rPr lang="en-US" b="1" dirty="0" smtClean="0">
                <a:solidFill>
                  <a:srgbClr val="007F97"/>
                </a:solidFill>
              </a:rPr>
              <a:t>contact</a:t>
            </a:r>
            <a:r>
              <a:rPr lang="en-US" dirty="0" smtClean="0">
                <a:solidFill>
                  <a:srgbClr val="007F97"/>
                </a:solidFill>
              </a:rPr>
              <a:t>: Milan </a:t>
            </a:r>
            <a:r>
              <a:rPr lang="en-US" dirty="0" err="1" smtClean="0">
                <a:solidFill>
                  <a:srgbClr val="007F97"/>
                </a:solidFill>
              </a:rPr>
              <a:t>Zdravković</a:t>
            </a:r>
            <a:r>
              <a:rPr lang="en-US" dirty="0" smtClean="0">
                <a:solidFill>
                  <a:srgbClr val="007F97"/>
                </a:solidFill>
              </a:rPr>
              <a:t>, milan.zdravkovic@gmail.com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F97"/>
                </a:solidFill>
              </a:rPr>
              <a:t>https://www.euraxess.rs/serbia/euraxess-startup-hub-digital-toolkit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7F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Research Careers Beyond Academia hub</a:t>
            </a:r>
            <a:r>
              <a:rPr lang="en-US" dirty="0" smtClean="0">
                <a:solidFill>
                  <a:srgbClr val="007F97"/>
                </a:solidFill>
              </a:rPr>
              <a:t>, </a:t>
            </a:r>
            <a:r>
              <a:rPr lang="en-US" b="1" dirty="0" smtClean="0">
                <a:solidFill>
                  <a:srgbClr val="007F97"/>
                </a:solidFill>
              </a:rPr>
              <a:t>contact</a:t>
            </a:r>
            <a:r>
              <a:rPr lang="en-US" dirty="0" smtClean="0">
                <a:solidFill>
                  <a:srgbClr val="007F97"/>
                </a:solidFill>
              </a:rPr>
              <a:t>: Elisa </a:t>
            </a:r>
            <a:r>
              <a:rPr lang="en-US" dirty="0" err="1" smtClean="0">
                <a:solidFill>
                  <a:srgbClr val="007F97"/>
                </a:solidFill>
              </a:rPr>
              <a:t>García</a:t>
            </a:r>
            <a:r>
              <a:rPr lang="en-US" dirty="0" smtClean="0">
                <a:solidFill>
                  <a:srgbClr val="007F97"/>
                </a:solidFill>
              </a:rPr>
              <a:t>, Xavier </a:t>
            </a:r>
            <a:r>
              <a:rPr lang="en-US" dirty="0" err="1" smtClean="0">
                <a:solidFill>
                  <a:srgbClr val="007F97"/>
                </a:solidFill>
              </a:rPr>
              <a:t>Eekhout</a:t>
            </a:r>
            <a:r>
              <a:rPr lang="en-US" dirty="0" smtClean="0">
                <a:solidFill>
                  <a:srgbClr val="007F97"/>
                </a:solidFill>
              </a:rPr>
              <a:t>, Elisa.garcia@fecyt.es, xavier.eekhout@fecyt.es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F97"/>
                </a:solidFill>
              </a:rPr>
              <a:t>https://www.euraxess.es/spain/euraxess-researcher-careers-beyond-academia-digital-toolkit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7F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Research Careers in Academia hub,</a:t>
            </a:r>
            <a:r>
              <a:rPr lang="en-US" dirty="0" smtClean="0">
                <a:solidFill>
                  <a:srgbClr val="007F97"/>
                </a:solidFill>
              </a:rPr>
              <a:t> </a:t>
            </a:r>
            <a:r>
              <a:rPr lang="en-US" b="1" dirty="0" smtClean="0">
                <a:solidFill>
                  <a:srgbClr val="007F97"/>
                </a:solidFill>
              </a:rPr>
              <a:t>contact</a:t>
            </a:r>
            <a:r>
              <a:rPr lang="en-US" dirty="0" smtClean="0">
                <a:solidFill>
                  <a:srgbClr val="007F97"/>
                </a:solidFill>
              </a:rPr>
              <a:t>: </a:t>
            </a:r>
            <a:r>
              <a:rPr lang="en-US" dirty="0" err="1" smtClean="0">
                <a:solidFill>
                  <a:srgbClr val="007F97"/>
                </a:solidFill>
              </a:rPr>
              <a:t>Sibylle</a:t>
            </a:r>
            <a:r>
              <a:rPr lang="en-US" dirty="0" smtClean="0">
                <a:solidFill>
                  <a:srgbClr val="007F97"/>
                </a:solidFill>
              </a:rPr>
              <a:t> </a:t>
            </a:r>
            <a:r>
              <a:rPr lang="en-US" dirty="0" err="1" smtClean="0">
                <a:solidFill>
                  <a:srgbClr val="007F97"/>
                </a:solidFill>
              </a:rPr>
              <a:t>Hodel</a:t>
            </a:r>
            <a:r>
              <a:rPr lang="en-US" dirty="0" smtClean="0">
                <a:solidFill>
                  <a:srgbClr val="007F97"/>
                </a:solidFill>
              </a:rPr>
              <a:t>, sibylle.hodel@sl.ethz.ch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F97"/>
                </a:solidFill>
              </a:rPr>
              <a:t>https://www.euraxess.gr/greece/talent-management-hub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7F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Science4Refugees hub,</a:t>
            </a:r>
            <a:r>
              <a:rPr lang="en-US" dirty="0" smtClean="0">
                <a:solidFill>
                  <a:srgbClr val="007F97"/>
                </a:solidFill>
              </a:rPr>
              <a:t> </a:t>
            </a:r>
            <a:r>
              <a:rPr lang="en-US" b="1" dirty="0" smtClean="0">
                <a:solidFill>
                  <a:srgbClr val="007F97"/>
                </a:solidFill>
              </a:rPr>
              <a:t>contact</a:t>
            </a:r>
            <a:r>
              <a:rPr lang="en-US" dirty="0" smtClean="0">
                <a:solidFill>
                  <a:srgbClr val="007F97"/>
                </a:solidFill>
              </a:rPr>
              <a:t>: Svetlana Dimitrova, svetlana@fmi.uni-sofia.bg; 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F97"/>
                </a:solidFill>
              </a:rPr>
              <a:t>https://euraxess.ec.europa.eu/jobs/science4refugees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7F9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A51E7D"/>
                </a:solidFill>
              </a:rPr>
              <a:t>Talent Circulation Hub</a:t>
            </a:r>
            <a:r>
              <a:rPr lang="en-US" dirty="0" smtClean="0">
                <a:solidFill>
                  <a:srgbClr val="007F97"/>
                </a:solidFill>
              </a:rPr>
              <a:t>, </a:t>
            </a:r>
            <a:r>
              <a:rPr lang="en-US" b="1" dirty="0" smtClean="0">
                <a:solidFill>
                  <a:srgbClr val="007F97"/>
                </a:solidFill>
              </a:rPr>
              <a:t>contact</a:t>
            </a:r>
            <a:r>
              <a:rPr lang="en-US" dirty="0" smtClean="0">
                <a:solidFill>
                  <a:srgbClr val="007F97"/>
                </a:solidFill>
              </a:rPr>
              <a:t>: Karla </a:t>
            </a:r>
            <a:r>
              <a:rPr lang="en-US" dirty="0" err="1" smtClean="0">
                <a:solidFill>
                  <a:srgbClr val="007F97"/>
                </a:solidFill>
              </a:rPr>
              <a:t>Zimanová</a:t>
            </a:r>
            <a:r>
              <a:rPr lang="en-US" dirty="0" smtClean="0">
                <a:solidFill>
                  <a:srgbClr val="007F97"/>
                </a:solidFill>
              </a:rPr>
              <a:t>, karla.zimanova@saia.sk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61765" y="1453416"/>
            <a:ext cx="5230235" cy="2270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spc="100" dirty="0" smtClean="0">
                <a:latin typeface="+mj-lt"/>
                <a:ea typeface="+mj-ea"/>
                <a:cs typeface="+mj-cs"/>
              </a:rPr>
              <a:t>Thank you!</a:t>
            </a:r>
            <a:endParaRPr lang="bg-BG" sz="3200" b="1" spc="100" dirty="0" smtClean="0"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3200" b="1" spc="100" dirty="0" smtClean="0"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bg-BG" sz="3200" b="1" spc="100" dirty="0" smtClean="0">
                <a:latin typeface="+mj-lt"/>
                <a:ea typeface="+mj-ea"/>
                <a:cs typeface="+mj-cs"/>
              </a:rPr>
              <a:t>Благодаря!</a:t>
            </a:r>
            <a:endParaRPr lang="en-US" sz="3200" b="1" spc="1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От днес румънските и българските граждани, влизащи от Румъния, ще могат  свободно да влизат на територията на Република България | Министерство на  туриз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26" y="1171876"/>
            <a:ext cx="4679628" cy="3217244"/>
          </a:xfrm>
          <a:prstGeom prst="rect">
            <a:avLst/>
          </a:prstGeom>
          <a:noFill/>
        </p:spPr>
      </p:pic>
      <p:pic>
        <p:nvPicPr>
          <p:cNvPr id="35844" name="Picture 4" descr="Bulgaria - the Land of Roses and rose oil | Free Sofia T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536" y="4408855"/>
            <a:ext cx="3076168" cy="227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307E59-2443-E73A-9177-3D185A8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Introduction of participants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712269" y="1155032"/>
            <a:ext cx="56789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Please, share with us:</a:t>
            </a:r>
          </a:p>
          <a:p>
            <a:endParaRPr lang="en-US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007F97"/>
                </a:solidFill>
              </a:rPr>
              <a:t>  </a:t>
            </a:r>
            <a:r>
              <a:rPr lang="en-US" sz="2000" b="1" dirty="0" smtClean="0">
                <a:solidFill>
                  <a:srgbClr val="007F97"/>
                </a:solidFill>
              </a:rPr>
              <a:t>Your name,</a:t>
            </a:r>
          </a:p>
          <a:p>
            <a:pPr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007F97"/>
                </a:solidFill>
              </a:rPr>
              <a:t>  </a:t>
            </a:r>
            <a:r>
              <a:rPr lang="en-US" sz="2000" b="1" dirty="0" smtClean="0">
                <a:solidFill>
                  <a:srgbClr val="007F97"/>
                </a:solidFill>
              </a:rPr>
              <a:t>Your </a:t>
            </a:r>
            <a:r>
              <a:rPr lang="en-US" sz="2000" b="1" dirty="0" err="1" smtClean="0">
                <a:solidFill>
                  <a:srgbClr val="007F97"/>
                </a:solidFill>
              </a:rPr>
              <a:t>organisation</a:t>
            </a:r>
            <a:r>
              <a:rPr lang="en-US" sz="2000" b="1" dirty="0" smtClean="0">
                <a:solidFill>
                  <a:srgbClr val="007F97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007F97"/>
                </a:solidFill>
              </a:rPr>
              <a:t>  </a:t>
            </a:r>
            <a:r>
              <a:rPr lang="en-US" sz="2000" b="1" dirty="0" smtClean="0">
                <a:solidFill>
                  <a:srgbClr val="007F97"/>
                </a:solidFill>
              </a:rPr>
              <a:t>Country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007F97"/>
                </a:solidFill>
              </a:rPr>
              <a:t>  </a:t>
            </a:r>
            <a:r>
              <a:rPr lang="en-US" sz="2000" b="1" dirty="0" smtClean="0">
                <a:solidFill>
                  <a:srgbClr val="007F97"/>
                </a:solidFill>
              </a:rPr>
              <a:t>If you are a newcomer up to 1 year of experience or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007F97"/>
                </a:solidFill>
              </a:rPr>
              <a:t>  </a:t>
            </a:r>
            <a:r>
              <a:rPr lang="en-US" sz="2000" b="1" dirty="0" smtClean="0">
                <a:solidFill>
                  <a:srgbClr val="007F97"/>
                </a:solidFill>
              </a:rPr>
              <a:t>More experienced colleague already for more than 5 years with EURAXESS</a:t>
            </a:r>
            <a:endParaRPr lang="en-US" sz="2000" b="1" dirty="0">
              <a:solidFill>
                <a:srgbClr val="007F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18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307E59-2443-E73A-9177-3D185A8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Why we gathered today?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73253" y="163630"/>
            <a:ext cx="62467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AGENDA:</a:t>
            </a:r>
          </a:p>
          <a:p>
            <a:endParaRPr lang="en-US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F97"/>
                </a:solidFill>
              </a:rPr>
              <a:t>  Introduction on </a:t>
            </a:r>
            <a:r>
              <a:rPr lang="en-US" sz="2000" b="1" dirty="0" smtClean="0">
                <a:solidFill>
                  <a:srgbClr val="007F97"/>
                </a:solidFill>
              </a:rPr>
              <a:t>career path of a researchers </a:t>
            </a:r>
            <a:r>
              <a:rPr lang="en-US" sz="2000" dirty="0" smtClean="0">
                <a:solidFill>
                  <a:srgbClr val="007F97"/>
                </a:solidFill>
              </a:rPr>
              <a:t>and their needs at different career stages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F97"/>
                </a:solidFill>
              </a:rPr>
              <a:t>  EURAXESS </a:t>
            </a:r>
            <a:r>
              <a:rPr lang="en-US" sz="2000" b="1" dirty="0" smtClean="0">
                <a:solidFill>
                  <a:srgbClr val="007F97"/>
                </a:solidFill>
              </a:rPr>
              <a:t>tools available </a:t>
            </a:r>
            <a:r>
              <a:rPr lang="en-US" sz="2000" dirty="0" smtClean="0">
                <a:solidFill>
                  <a:srgbClr val="007F97"/>
                </a:solidFill>
              </a:rPr>
              <a:t>on the European and national portals that we can use 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Sharing experience </a:t>
            </a:r>
            <a:r>
              <a:rPr lang="en-US" sz="2000" dirty="0" smtClean="0">
                <a:solidFill>
                  <a:srgbClr val="007F97"/>
                </a:solidFill>
              </a:rPr>
              <a:t>of using these tools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F97"/>
                </a:solidFill>
              </a:rPr>
              <a:t>  Discussion on </a:t>
            </a:r>
            <a:r>
              <a:rPr lang="en-US" sz="2000" b="1" dirty="0" smtClean="0">
                <a:solidFill>
                  <a:srgbClr val="007F97"/>
                </a:solidFill>
              </a:rPr>
              <a:t>our internal practices and tools </a:t>
            </a:r>
            <a:r>
              <a:rPr lang="en-US" sz="2000" dirty="0" smtClean="0">
                <a:solidFill>
                  <a:srgbClr val="007F97"/>
                </a:solidFill>
              </a:rPr>
              <a:t>for orientation and self assessment of researchers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EURAXESS Communities of Practice for sharing Good Practice 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EURAXESS European and local hubs </a:t>
            </a:r>
            <a:r>
              <a:rPr lang="en-US" sz="2000" dirty="0" smtClean="0">
                <a:solidFill>
                  <a:srgbClr val="007F97"/>
                </a:solidFill>
              </a:rPr>
              <a:t>building ties and new tools to support our work</a:t>
            </a:r>
            <a:endParaRPr lang="en-US" sz="2000" dirty="0">
              <a:solidFill>
                <a:srgbClr val="007F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18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3307E59-2443-E73A-9177-3D185A8E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Still why we gathered today?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73253" y="163630"/>
            <a:ext cx="62467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Expected outcome:</a:t>
            </a:r>
          </a:p>
          <a:p>
            <a:endParaRPr lang="en-US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rgbClr val="007F97"/>
                </a:solidFill>
              </a:rPr>
              <a:t> </a:t>
            </a:r>
            <a:r>
              <a:rPr lang="en-US" sz="2000" dirty="0" smtClean="0">
                <a:solidFill>
                  <a:srgbClr val="007F97"/>
                </a:solidFill>
              </a:rPr>
              <a:t> </a:t>
            </a:r>
            <a:r>
              <a:rPr lang="en-US" sz="2000" b="1" dirty="0" smtClean="0">
                <a:solidFill>
                  <a:srgbClr val="007F97"/>
                </a:solidFill>
              </a:rPr>
              <a:t>To </a:t>
            </a:r>
            <a:r>
              <a:rPr lang="en-US" sz="2000" b="1" dirty="0" smtClean="0">
                <a:solidFill>
                  <a:srgbClr val="A51E7D"/>
                </a:solidFill>
              </a:rPr>
              <a:t>become aware </a:t>
            </a:r>
            <a:r>
              <a:rPr lang="en-US" sz="2000" b="1" dirty="0" smtClean="0">
                <a:solidFill>
                  <a:srgbClr val="007F97"/>
                </a:solidFill>
              </a:rPr>
              <a:t>of </a:t>
            </a:r>
            <a:r>
              <a:rPr lang="en-US" sz="2000" b="1" dirty="0" smtClean="0">
                <a:solidFill>
                  <a:srgbClr val="A51E7D"/>
                </a:solidFill>
              </a:rPr>
              <a:t>researchers’ needs</a:t>
            </a:r>
            <a:r>
              <a:rPr lang="en-US" sz="2000" b="1" dirty="0" smtClean="0">
                <a:solidFill>
                  <a:srgbClr val="007F97"/>
                </a:solidFill>
              </a:rPr>
              <a:t> at different career stages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To </a:t>
            </a:r>
            <a:r>
              <a:rPr lang="en-US" sz="2000" b="1" dirty="0" smtClean="0">
                <a:solidFill>
                  <a:srgbClr val="A51E7D"/>
                </a:solidFill>
              </a:rPr>
              <a:t>learn more </a:t>
            </a:r>
            <a:r>
              <a:rPr lang="en-US" sz="2000" b="1" dirty="0" smtClean="0">
                <a:solidFill>
                  <a:srgbClr val="007F97"/>
                </a:solidFill>
              </a:rPr>
              <a:t>about </a:t>
            </a:r>
            <a:r>
              <a:rPr lang="en-US" sz="2000" b="1" dirty="0" smtClean="0">
                <a:solidFill>
                  <a:srgbClr val="A51E7D"/>
                </a:solidFill>
              </a:rPr>
              <a:t>EURAXESS tools </a:t>
            </a:r>
            <a:r>
              <a:rPr lang="en-US" sz="2000" b="1" dirty="0" smtClean="0">
                <a:solidFill>
                  <a:srgbClr val="007F97"/>
                </a:solidFill>
              </a:rPr>
              <a:t>available on the European and national portals that we can use 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To </a:t>
            </a:r>
            <a:r>
              <a:rPr lang="en-US" sz="2000" b="1" dirty="0" smtClean="0">
                <a:solidFill>
                  <a:srgbClr val="A51E7D"/>
                </a:solidFill>
              </a:rPr>
              <a:t>exchange experience </a:t>
            </a:r>
            <a:r>
              <a:rPr lang="en-US" sz="2000" b="1" dirty="0" smtClean="0">
                <a:solidFill>
                  <a:srgbClr val="007F97"/>
                </a:solidFill>
              </a:rPr>
              <a:t>of using these tools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 To </a:t>
            </a:r>
            <a:r>
              <a:rPr lang="en-US" sz="2000" b="1" dirty="0" smtClean="0">
                <a:solidFill>
                  <a:srgbClr val="A51E7D"/>
                </a:solidFill>
              </a:rPr>
              <a:t>learn about other </a:t>
            </a:r>
            <a:r>
              <a:rPr lang="en-US" sz="2000" b="1" dirty="0" smtClean="0">
                <a:solidFill>
                  <a:srgbClr val="007F97"/>
                </a:solidFill>
              </a:rPr>
              <a:t>internal practices and tools for orientation and self assessment of researchers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 To </a:t>
            </a:r>
            <a:r>
              <a:rPr lang="en-US" sz="2000" b="1" dirty="0" smtClean="0">
                <a:solidFill>
                  <a:srgbClr val="A51E7D"/>
                </a:solidFill>
              </a:rPr>
              <a:t>understand what </a:t>
            </a:r>
            <a:r>
              <a:rPr lang="en-US" sz="2000" b="1" dirty="0" smtClean="0">
                <a:solidFill>
                  <a:srgbClr val="007F97"/>
                </a:solidFill>
              </a:rPr>
              <a:t>are EURAXESS </a:t>
            </a:r>
            <a:r>
              <a:rPr lang="en-US" sz="2000" b="1" dirty="0" err="1" smtClean="0">
                <a:solidFill>
                  <a:srgbClr val="007F97"/>
                </a:solidFill>
              </a:rPr>
              <a:t>CoPs</a:t>
            </a:r>
            <a:r>
              <a:rPr lang="en-US" sz="2000" b="1" dirty="0" smtClean="0">
                <a:solidFill>
                  <a:srgbClr val="007F97"/>
                </a:solidFill>
              </a:rPr>
              <a:t> and Hubs and </a:t>
            </a:r>
            <a:r>
              <a:rPr lang="en-US" sz="2000" b="1" dirty="0" smtClean="0">
                <a:solidFill>
                  <a:srgbClr val="A51E7D"/>
                </a:solidFill>
              </a:rPr>
              <a:t>how to make use </a:t>
            </a:r>
            <a:r>
              <a:rPr lang="en-US" sz="2000" b="1" dirty="0" smtClean="0">
                <a:solidFill>
                  <a:srgbClr val="007F97"/>
                </a:solidFill>
              </a:rPr>
              <a:t>of them </a:t>
            </a:r>
            <a:endParaRPr lang="en-US" sz="2000" b="1" dirty="0">
              <a:solidFill>
                <a:srgbClr val="007F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1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19" y="2920309"/>
            <a:ext cx="4941477" cy="610863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*These </a:t>
            </a:r>
            <a:r>
              <a:rPr lang="en-US" sz="1400" b="0" dirty="0" err="1" smtClean="0"/>
              <a:t>pics</a:t>
            </a:r>
            <a:r>
              <a:rPr lang="en-US" sz="1400" b="0" dirty="0" smtClean="0"/>
              <a:t> and graphs are created by the MS Copilot</a:t>
            </a:r>
            <a:endParaRPr lang="en-US" sz="1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73253" y="163630"/>
            <a:ext cx="62467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Stages:</a:t>
            </a:r>
          </a:p>
          <a:p>
            <a:endParaRPr lang="en-US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g-BG" sz="2000" dirty="0" smtClean="0">
                <a:solidFill>
                  <a:srgbClr val="007F97"/>
                </a:solidFill>
              </a:rPr>
              <a:t> </a:t>
            </a:r>
            <a:r>
              <a:rPr lang="en-US" sz="2000" dirty="0" smtClean="0">
                <a:solidFill>
                  <a:srgbClr val="007F97"/>
                </a:solidFill>
              </a:rPr>
              <a:t> </a:t>
            </a:r>
            <a:r>
              <a:rPr lang="en-US" sz="2000" b="1" dirty="0" smtClean="0">
                <a:solidFill>
                  <a:srgbClr val="007F97"/>
                </a:solidFill>
              </a:rPr>
              <a:t>PhD student 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Early Post Doc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Some experience in independent research</a:t>
            </a: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bg-BG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b="1" dirty="0" smtClean="0">
              <a:solidFill>
                <a:srgbClr val="007F97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F97"/>
                </a:solidFill>
              </a:rPr>
              <a:t>  Experienced </a:t>
            </a:r>
            <a:endParaRPr lang="en-US" sz="2000" b="1" dirty="0">
              <a:solidFill>
                <a:srgbClr val="007F97"/>
              </a:solidFill>
            </a:endParaRPr>
          </a:p>
        </p:txBody>
      </p:sp>
      <p:pic>
        <p:nvPicPr>
          <p:cNvPr id="1028" name="Picture 4" descr="A graphic representation of a stressed young 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110" y="1"/>
            <a:ext cx="1722922" cy="1722922"/>
          </a:xfrm>
          <a:prstGeom prst="rect">
            <a:avLst/>
          </a:prstGeom>
          <a:noFill/>
        </p:spPr>
      </p:pic>
      <p:pic>
        <p:nvPicPr>
          <p:cNvPr id="1030" name="Picture 6" descr="A graphic representation of a happy young scholar who has just defended their doctoral disser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233" y="1683937"/>
            <a:ext cx="1680127" cy="1680127"/>
          </a:xfrm>
          <a:prstGeom prst="rect">
            <a:avLst/>
          </a:prstGeom>
          <a:noFill/>
        </p:spPr>
      </p:pic>
      <p:pic>
        <p:nvPicPr>
          <p:cNvPr id="1032" name="Picture 8" descr="A graphic representation of a person who is wondering what to do n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148" y="2136323"/>
            <a:ext cx="1954414" cy="195441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05711" y="1263160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Needs</a:t>
            </a:r>
            <a:endParaRPr kumimoji="0" lang="en-US" sz="4100" b="1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" name="Picture 10" descr="A graphic representation of a scholar who is immersed in wo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797" y="3643161"/>
            <a:ext cx="2045403" cy="2045403"/>
          </a:xfrm>
          <a:prstGeom prst="rect">
            <a:avLst/>
          </a:prstGeom>
          <a:noFill/>
        </p:spPr>
      </p:pic>
      <p:pic>
        <p:nvPicPr>
          <p:cNvPr id="1036" name="Picture 12" descr="A graphic representation of a solid, experienced scholar who is presenting resul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2964" y="4682205"/>
            <a:ext cx="2237839" cy="223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523" y="1486144"/>
            <a:ext cx="4941477" cy="610863"/>
          </a:xfrm>
        </p:spPr>
        <p:txBody>
          <a:bodyPr/>
          <a:lstStyle/>
          <a:p>
            <a:r>
              <a:rPr lang="en-US" dirty="0" smtClean="0"/>
              <a:t>Exercise !</a:t>
            </a:r>
            <a:endParaRPr lang="en-US" dirty="0"/>
          </a:p>
        </p:txBody>
      </p:sp>
      <p:pic>
        <p:nvPicPr>
          <p:cNvPr id="27650" name="Picture 2" descr="A graphic representation of an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3696133"/>
            <a:ext cx="3161866" cy="316186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50523" y="2891433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*These pics and graphs are created by the MS Copilot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59" y="1106905"/>
            <a:ext cx="57847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Please, list in the chat what are the needs of a PhD student</a:t>
            </a:r>
            <a:r>
              <a:rPr lang="bg-BG" sz="4400" b="1" dirty="0" smtClean="0">
                <a:solidFill>
                  <a:srgbClr val="007F97"/>
                </a:solidFill>
              </a:rPr>
              <a:t>!</a:t>
            </a:r>
            <a:endParaRPr lang="en-US" sz="4400" b="1" dirty="0" smtClean="0">
              <a:solidFill>
                <a:srgbClr val="007F9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523" y="1486144"/>
            <a:ext cx="4941477" cy="610863"/>
          </a:xfrm>
        </p:spPr>
        <p:txBody>
          <a:bodyPr/>
          <a:lstStyle/>
          <a:p>
            <a:r>
              <a:rPr lang="en-US" dirty="0" smtClean="0"/>
              <a:t>Exercise !</a:t>
            </a:r>
            <a:endParaRPr lang="en-US" dirty="0"/>
          </a:p>
        </p:txBody>
      </p:sp>
      <p:pic>
        <p:nvPicPr>
          <p:cNvPr id="27650" name="Picture 2" descr="A graphic representation of an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3696133"/>
            <a:ext cx="3161866" cy="316186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50523" y="2891433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*These pics and graphs are created by the MS Copilot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59" y="1106905"/>
            <a:ext cx="5784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What about the needs of a early Post Doc?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315" y="1717151"/>
            <a:ext cx="4941477" cy="610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path of a </a:t>
            </a:r>
            <a:br>
              <a:rPr lang="en-US" dirty="0" smtClean="0"/>
            </a:br>
            <a:r>
              <a:rPr lang="en-US" dirty="0" smtClean="0"/>
              <a:t>PhD student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5051"/>
            <a:ext cx="7774077" cy="441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34375" y="2891433"/>
            <a:ext cx="3057625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This graph is mine</a:t>
            </a:r>
            <a:r>
              <a:rPr kumimoji="0" lang="en-US" sz="14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you can use it for free without any concern about my IPR!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57" y="1097280"/>
            <a:ext cx="635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F97"/>
                </a:solidFill>
              </a:rPr>
              <a:t>Maybe not all of us but some 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523" y="1486144"/>
            <a:ext cx="4941477" cy="610863"/>
          </a:xfrm>
        </p:spPr>
        <p:txBody>
          <a:bodyPr/>
          <a:lstStyle/>
          <a:p>
            <a:r>
              <a:rPr lang="en-US" dirty="0" smtClean="0"/>
              <a:t>Exercise !</a:t>
            </a:r>
            <a:endParaRPr lang="en-US" dirty="0"/>
          </a:p>
        </p:txBody>
      </p:sp>
      <p:pic>
        <p:nvPicPr>
          <p:cNvPr id="27650" name="Picture 2" descr="A graphic representation of an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3696133"/>
            <a:ext cx="3161866" cy="316186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50523" y="2891433"/>
            <a:ext cx="4941477" cy="6108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*These pics and graphs are created by the MS Copilot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58" y="1106905"/>
            <a:ext cx="6169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F97"/>
                </a:solidFill>
              </a:rPr>
              <a:t>Do we have at EURAXESS tools available to match these needs?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zato 4">
      <a:dk1>
        <a:sysClr val="windowText" lastClr="000000"/>
      </a:dk1>
      <a:lt1>
        <a:sysClr val="window" lastClr="FFFFFF"/>
      </a:lt1>
      <a:dk2>
        <a:srgbClr val="0075A2"/>
      </a:dk2>
      <a:lt2>
        <a:srgbClr val="0070C0"/>
      </a:lt2>
      <a:accent1>
        <a:srgbClr val="0F6FC6"/>
      </a:accent1>
      <a:accent2>
        <a:srgbClr val="009DD9"/>
      </a:accent2>
      <a:accent3>
        <a:srgbClr val="0BD0D9"/>
      </a:accent3>
      <a:accent4>
        <a:srgbClr val="F59DDA"/>
      </a:accent4>
      <a:accent5>
        <a:srgbClr val="FFDF79"/>
      </a:accent5>
      <a:accent6>
        <a:srgbClr val="FFC000"/>
      </a:accent6>
      <a:hlink>
        <a:srgbClr val="DE16A0"/>
      </a:hlink>
      <a:folHlink>
        <a:srgbClr val="7030A0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9129362_TF78853419_Win32" id="{5EC6A964-3954-4FD3-AC1D-9DD732235522}" vid="{9EAD0B1B-3D59-457C-A707-E6544797E50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7b293a-213d-4492-ab36-4f2dc4ad438b">
      <Terms xmlns="http://schemas.microsoft.com/office/infopath/2007/PartnerControls"/>
    </lcf76f155ced4ddcb4097134ff3c332f>
    <TaxCatchAll xmlns="25ccbde4-ff2e-4adc-99c6-012f8b95c0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749C9F9C122644ADE2ACC256F297C1" ma:contentTypeVersion="13" ma:contentTypeDescription="Crear nuevo documento." ma:contentTypeScope="" ma:versionID="c03c0e4401a619a2d7dc3add7972459b">
  <xsd:schema xmlns:xsd="http://www.w3.org/2001/XMLSchema" xmlns:xs="http://www.w3.org/2001/XMLSchema" xmlns:p="http://schemas.microsoft.com/office/2006/metadata/properties" xmlns:ns2="eb7b293a-213d-4492-ab36-4f2dc4ad438b" xmlns:ns3="25ccbde4-ff2e-4adc-99c6-012f8b95c0e0" targetNamespace="http://schemas.microsoft.com/office/2006/metadata/properties" ma:root="true" ma:fieldsID="37657377d442babf4552fbd98f9953c6" ns2:_="" ns3:_="">
    <xsd:import namespace="eb7b293a-213d-4492-ab36-4f2dc4ad438b"/>
    <xsd:import namespace="25ccbde4-ff2e-4adc-99c6-012f8b95c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b293a-213d-4492-ab36-4f2dc4ad4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cbde4-ff2e-4adc-99c6-012f8b95c0e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78bd0b-7ecb-48bc-a711-4ce1d54aae71}" ma:internalName="TaxCatchAll" ma:showField="CatchAllData" ma:web="25ccbde4-ff2e-4adc-99c6-012f8b95c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eb7b293a-213d-4492-ab36-4f2dc4ad438b"/>
    <ds:schemaRef ds:uri="25ccbde4-ff2e-4adc-99c6-012f8b95c0e0"/>
  </ds:schemaRefs>
</ds:datastoreItem>
</file>

<file path=customXml/itemProps3.xml><?xml version="1.0" encoding="utf-8"?>
<ds:datastoreItem xmlns:ds="http://schemas.openxmlformats.org/officeDocument/2006/customXml" ds:itemID="{0E2767F9-EF6F-4095-BC19-D54541489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b293a-213d-4492-ab36-4f2dc4ad438b"/>
    <ds:schemaRef ds:uri="25ccbde4-ff2e-4adc-99c6-012f8b95c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{F2821836-8558-43C7-8144-77CF052515E8}tf78853419_win32</Template>
  <TotalTime>248</TotalTime>
  <Words>925</Words>
  <Application>Microsoft Office PowerPoint</Application>
  <PresentationFormat>Custom</PresentationFormat>
  <Paragraphs>158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Tema1</vt:lpstr>
      <vt:lpstr>Orientation and Self Assessment of Researchers</vt:lpstr>
      <vt:lpstr>Introduction of participants</vt:lpstr>
      <vt:lpstr>Why we gathered today?</vt:lpstr>
      <vt:lpstr>Still why we gathered today?</vt:lpstr>
      <vt:lpstr>*These pics and graphs are created by the MS Copilot</vt:lpstr>
      <vt:lpstr>Exercise !</vt:lpstr>
      <vt:lpstr>Exercise !</vt:lpstr>
      <vt:lpstr>Career path of a  PhD student</vt:lpstr>
      <vt:lpstr>Exercise !</vt:lpstr>
      <vt:lpstr>EURAXESS tools </vt:lpstr>
      <vt:lpstr>EURAXESS tools </vt:lpstr>
      <vt:lpstr>EURAXESS tools </vt:lpstr>
      <vt:lpstr>EURAXESS tools </vt:lpstr>
      <vt:lpstr>Discussion!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Emanuela Danè</dc:creator>
  <cp:lastModifiedBy>Svetlana Dimitrova</cp:lastModifiedBy>
  <cp:revision>32</cp:revision>
  <dcterms:created xsi:type="dcterms:W3CDTF">2023-05-19T09:46:16Z</dcterms:created>
  <dcterms:modified xsi:type="dcterms:W3CDTF">2024-02-29T07:56:03Z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0x010100AD749C9F9C122644ADE2ACC256F297C1</vt:lpwstr>
  </property>
</Properties>
</file>