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44"/>
  </p:notesMasterIdLst>
  <p:sldIdLst>
    <p:sldId id="256" r:id="rId2"/>
    <p:sldId id="305" r:id="rId3"/>
    <p:sldId id="551" r:id="rId4"/>
    <p:sldId id="673" r:id="rId5"/>
    <p:sldId id="564" r:id="rId6"/>
    <p:sldId id="671" r:id="rId7"/>
    <p:sldId id="565" r:id="rId8"/>
    <p:sldId id="293" r:id="rId9"/>
    <p:sldId id="258" r:id="rId10"/>
    <p:sldId id="259" r:id="rId11"/>
    <p:sldId id="295" r:id="rId12"/>
    <p:sldId id="296" r:id="rId13"/>
    <p:sldId id="672" r:id="rId14"/>
    <p:sldId id="294" r:id="rId15"/>
    <p:sldId id="297" r:id="rId16"/>
    <p:sldId id="563" r:id="rId17"/>
    <p:sldId id="670" r:id="rId18"/>
    <p:sldId id="680" r:id="rId19"/>
    <p:sldId id="674" r:id="rId20"/>
    <p:sldId id="675" r:id="rId21"/>
    <p:sldId id="676" r:id="rId22"/>
    <p:sldId id="677" r:id="rId23"/>
    <p:sldId id="312" r:id="rId24"/>
    <p:sldId id="298" r:id="rId25"/>
    <p:sldId id="301" r:id="rId26"/>
    <p:sldId id="552" r:id="rId27"/>
    <p:sldId id="553" r:id="rId28"/>
    <p:sldId id="556" r:id="rId29"/>
    <p:sldId id="261" r:id="rId30"/>
    <p:sldId id="562" r:id="rId31"/>
    <p:sldId id="307" r:id="rId32"/>
    <p:sldId id="557" r:id="rId33"/>
    <p:sldId id="308" r:id="rId34"/>
    <p:sldId id="558" r:id="rId35"/>
    <p:sldId id="309" r:id="rId36"/>
    <p:sldId id="559" r:id="rId37"/>
    <p:sldId id="310" r:id="rId38"/>
    <p:sldId id="560" r:id="rId39"/>
    <p:sldId id="262" r:id="rId40"/>
    <p:sldId id="678" r:id="rId41"/>
    <p:sldId id="679" r:id="rId42"/>
    <p:sldId id="55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ia Salto" initials="LS" lastIdx="0" clrIdx="0">
    <p:extLst>
      <p:ext uri="{19B8F6BF-5375-455C-9EA6-DF929625EA0E}">
        <p15:presenceInfo xmlns:p15="http://schemas.microsoft.com/office/powerpoint/2012/main" userId="S-1-5-21-2339835725-4231618864-1957543659-27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9C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7" autoAdjust="0"/>
    <p:restoredTop sz="87013" autoAdjust="0"/>
  </p:normalViewPr>
  <p:slideViewPr>
    <p:cSldViewPr snapToGrid="0">
      <p:cViewPr varScale="1">
        <p:scale>
          <a:sx n="63" d="100"/>
          <a:sy n="63" d="100"/>
        </p:scale>
        <p:origin x="4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595350-0724-4646-B0D6-668144E6C97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0163965-D5F7-4616-94E8-0B2646D1F323}">
      <dgm:prSet custT="1"/>
      <dgm:spPr/>
      <dgm:t>
        <a:bodyPr/>
        <a:lstStyle/>
        <a:p>
          <a:r>
            <a:rPr lang="it-IT" sz="1800" b="1" dirty="0" err="1"/>
            <a:t>Being</a:t>
          </a:r>
          <a:r>
            <a:rPr lang="it-IT" sz="1800" b="1" dirty="0"/>
            <a:t> a PhD, a </a:t>
          </a:r>
          <a:r>
            <a:rPr lang="it-IT" sz="1800" b="1" dirty="0" err="1"/>
            <a:t>lot</a:t>
          </a:r>
          <a:r>
            <a:rPr lang="it-IT" sz="1800" b="1" dirty="0"/>
            <a:t> of pressure can be </a:t>
          </a:r>
          <a:r>
            <a:rPr lang="it-IT" sz="1800" b="1" dirty="0" err="1"/>
            <a:t>felt</a:t>
          </a:r>
          <a:r>
            <a:rPr lang="it-IT" sz="1800" b="1" dirty="0"/>
            <a:t>. </a:t>
          </a:r>
          <a:endParaRPr lang="en-US" sz="1800" dirty="0"/>
        </a:p>
      </dgm:t>
    </dgm:pt>
    <dgm:pt modelId="{BF5BB415-3918-41F5-91A8-69BFADC0DA59}" type="parTrans" cxnId="{940B5D65-C9E0-4C6D-833C-9C3BD7EA7475}">
      <dgm:prSet/>
      <dgm:spPr/>
      <dgm:t>
        <a:bodyPr/>
        <a:lstStyle/>
        <a:p>
          <a:endParaRPr lang="en-US"/>
        </a:p>
      </dgm:t>
    </dgm:pt>
    <dgm:pt modelId="{7BBA842F-37D6-4DD6-B0B1-AB1F036883CE}" type="sibTrans" cxnId="{940B5D65-C9E0-4C6D-833C-9C3BD7EA7475}">
      <dgm:prSet/>
      <dgm:spPr/>
      <dgm:t>
        <a:bodyPr/>
        <a:lstStyle/>
        <a:p>
          <a:endParaRPr lang="en-US"/>
        </a:p>
      </dgm:t>
    </dgm:pt>
    <dgm:pt modelId="{22E1ECDF-A2A2-41D1-904F-D520030D3F50}">
      <dgm:prSet custT="1"/>
      <dgm:spPr/>
      <dgm:t>
        <a:bodyPr/>
        <a:lstStyle/>
        <a:p>
          <a:endParaRPr lang="en-US" sz="1600" dirty="0"/>
        </a:p>
      </dgm:t>
    </dgm:pt>
    <dgm:pt modelId="{975A5A66-77F6-47B9-B396-2575C21B99C1}" type="parTrans" cxnId="{D2714B35-E94F-4B9D-A177-C3F7A2458121}">
      <dgm:prSet/>
      <dgm:spPr/>
      <dgm:t>
        <a:bodyPr/>
        <a:lstStyle/>
        <a:p>
          <a:endParaRPr lang="en-US"/>
        </a:p>
      </dgm:t>
    </dgm:pt>
    <dgm:pt modelId="{E3778911-6EA1-4C55-ABC5-C71D4510EFCE}" type="sibTrans" cxnId="{D2714B35-E94F-4B9D-A177-C3F7A2458121}">
      <dgm:prSet/>
      <dgm:spPr/>
      <dgm:t>
        <a:bodyPr/>
        <a:lstStyle/>
        <a:p>
          <a:endParaRPr lang="en-US"/>
        </a:p>
      </dgm:t>
    </dgm:pt>
    <dgm:pt modelId="{8B4F1D4A-8AFB-46BE-99CE-22196A364ADD}">
      <dgm:prSet/>
      <dgm:spPr/>
      <dgm:t>
        <a:bodyPr/>
        <a:lstStyle/>
        <a:p>
          <a:endParaRPr lang="en-US" dirty="0"/>
        </a:p>
      </dgm:t>
    </dgm:pt>
    <dgm:pt modelId="{864BF837-789B-4430-8D01-9AAA2A8E8CE7}" type="parTrans" cxnId="{13C5A727-59EB-4BDA-8730-D5E9CE0F2678}">
      <dgm:prSet/>
      <dgm:spPr/>
      <dgm:t>
        <a:bodyPr/>
        <a:lstStyle/>
        <a:p>
          <a:endParaRPr lang="en-US"/>
        </a:p>
      </dgm:t>
    </dgm:pt>
    <dgm:pt modelId="{9A54170C-3DB0-46C6-8A35-6F16BD453CDE}" type="sibTrans" cxnId="{13C5A727-59EB-4BDA-8730-D5E9CE0F2678}">
      <dgm:prSet/>
      <dgm:spPr/>
      <dgm:t>
        <a:bodyPr/>
        <a:lstStyle/>
        <a:p>
          <a:endParaRPr lang="en-US"/>
        </a:p>
      </dgm:t>
    </dgm:pt>
    <dgm:pt modelId="{2AB2ED17-760B-4E38-A071-FABB2186A92E}" type="pres">
      <dgm:prSet presAssocID="{87595350-0724-4646-B0D6-668144E6C97A}" presName="hierChild1" presStyleCnt="0">
        <dgm:presLayoutVars>
          <dgm:chPref val="1"/>
          <dgm:dir/>
          <dgm:animOne val="branch"/>
          <dgm:animLvl val="lvl"/>
          <dgm:resizeHandles/>
        </dgm:presLayoutVars>
      </dgm:prSet>
      <dgm:spPr/>
    </dgm:pt>
    <dgm:pt modelId="{0581EBD6-6AFB-44BF-92F0-B6CB8E40F5F1}" type="pres">
      <dgm:prSet presAssocID="{00163965-D5F7-4616-94E8-0B2646D1F323}" presName="hierRoot1" presStyleCnt="0"/>
      <dgm:spPr/>
    </dgm:pt>
    <dgm:pt modelId="{987206F1-B114-41B1-BE94-A8A9709255C0}" type="pres">
      <dgm:prSet presAssocID="{00163965-D5F7-4616-94E8-0B2646D1F323}" presName="composite" presStyleCnt="0"/>
      <dgm:spPr/>
    </dgm:pt>
    <dgm:pt modelId="{54840413-3698-4E06-A615-865953E3F55A}" type="pres">
      <dgm:prSet presAssocID="{00163965-D5F7-4616-94E8-0B2646D1F323}" presName="background" presStyleLbl="node0" presStyleIdx="0" presStyleCnt="3"/>
      <dgm:spPr/>
    </dgm:pt>
    <dgm:pt modelId="{3AE8BB11-5E65-4E59-9C72-0808EA595226}" type="pres">
      <dgm:prSet presAssocID="{00163965-D5F7-4616-94E8-0B2646D1F323}" presName="text" presStyleLbl="fgAcc0" presStyleIdx="0" presStyleCnt="3">
        <dgm:presLayoutVars>
          <dgm:chPref val="3"/>
        </dgm:presLayoutVars>
      </dgm:prSet>
      <dgm:spPr/>
    </dgm:pt>
    <dgm:pt modelId="{58A806DE-2B13-426A-B321-1392B246530E}" type="pres">
      <dgm:prSet presAssocID="{00163965-D5F7-4616-94E8-0B2646D1F323}" presName="hierChild2" presStyleCnt="0"/>
      <dgm:spPr/>
    </dgm:pt>
    <dgm:pt modelId="{2C8644E1-5001-49AC-9597-6C32F1EF455F}" type="pres">
      <dgm:prSet presAssocID="{22E1ECDF-A2A2-41D1-904F-D520030D3F50}" presName="hierRoot1" presStyleCnt="0"/>
      <dgm:spPr/>
    </dgm:pt>
    <dgm:pt modelId="{10862ABD-35BB-4B52-8A1B-95A3728DD40D}" type="pres">
      <dgm:prSet presAssocID="{22E1ECDF-A2A2-41D1-904F-D520030D3F50}" presName="composite" presStyleCnt="0"/>
      <dgm:spPr/>
    </dgm:pt>
    <dgm:pt modelId="{112C0AD4-FF0C-47E2-BF5D-4C4E11EFBC47}" type="pres">
      <dgm:prSet presAssocID="{22E1ECDF-A2A2-41D1-904F-D520030D3F50}" presName="background" presStyleLbl="node0" presStyleIdx="1" presStyleCnt="3"/>
      <dgm:spPr/>
    </dgm:pt>
    <dgm:pt modelId="{666F1241-1A12-4EBC-A197-DF60B30FA37C}" type="pres">
      <dgm:prSet presAssocID="{22E1ECDF-A2A2-41D1-904F-D520030D3F50}" presName="text" presStyleLbl="fgAcc0" presStyleIdx="1" presStyleCnt="3">
        <dgm:presLayoutVars>
          <dgm:chPref val="3"/>
        </dgm:presLayoutVars>
      </dgm:prSet>
      <dgm:spPr/>
    </dgm:pt>
    <dgm:pt modelId="{9BCA8B65-2D61-4B9E-AC99-8C6A2A60B78B}" type="pres">
      <dgm:prSet presAssocID="{22E1ECDF-A2A2-41D1-904F-D520030D3F50}" presName="hierChild2" presStyleCnt="0"/>
      <dgm:spPr/>
    </dgm:pt>
    <dgm:pt modelId="{003CF6CF-0A88-47C2-8C16-94B301943AFD}" type="pres">
      <dgm:prSet presAssocID="{8B4F1D4A-8AFB-46BE-99CE-22196A364ADD}" presName="hierRoot1" presStyleCnt="0"/>
      <dgm:spPr/>
    </dgm:pt>
    <dgm:pt modelId="{DAC99614-29AB-4BFD-B19F-135EB88BA07E}" type="pres">
      <dgm:prSet presAssocID="{8B4F1D4A-8AFB-46BE-99CE-22196A364ADD}" presName="composite" presStyleCnt="0"/>
      <dgm:spPr/>
    </dgm:pt>
    <dgm:pt modelId="{E374408D-EAEB-4E7F-B960-1EB28DB4B0D0}" type="pres">
      <dgm:prSet presAssocID="{8B4F1D4A-8AFB-46BE-99CE-22196A364ADD}" presName="background" presStyleLbl="node0" presStyleIdx="2" presStyleCnt="3"/>
      <dgm:spPr/>
    </dgm:pt>
    <dgm:pt modelId="{3D4B830D-F4A3-4AC3-B4CF-BBCD3635A0AD}" type="pres">
      <dgm:prSet presAssocID="{8B4F1D4A-8AFB-46BE-99CE-22196A364ADD}" presName="text" presStyleLbl="fgAcc0" presStyleIdx="2" presStyleCnt="3">
        <dgm:presLayoutVars>
          <dgm:chPref val="3"/>
        </dgm:presLayoutVars>
      </dgm:prSet>
      <dgm:spPr/>
    </dgm:pt>
    <dgm:pt modelId="{E0E56F7F-100C-4E4F-BE0C-339F57DCC62B}" type="pres">
      <dgm:prSet presAssocID="{8B4F1D4A-8AFB-46BE-99CE-22196A364ADD}" presName="hierChild2" presStyleCnt="0"/>
      <dgm:spPr/>
    </dgm:pt>
  </dgm:ptLst>
  <dgm:cxnLst>
    <dgm:cxn modelId="{13C5A727-59EB-4BDA-8730-D5E9CE0F2678}" srcId="{87595350-0724-4646-B0D6-668144E6C97A}" destId="{8B4F1D4A-8AFB-46BE-99CE-22196A364ADD}" srcOrd="2" destOrd="0" parTransId="{864BF837-789B-4430-8D01-9AAA2A8E8CE7}" sibTransId="{9A54170C-3DB0-46C6-8A35-6F16BD453CDE}"/>
    <dgm:cxn modelId="{B12E5632-E666-40B8-86D8-60E601EEE65E}" type="presOf" srcId="{00163965-D5F7-4616-94E8-0B2646D1F323}" destId="{3AE8BB11-5E65-4E59-9C72-0808EA595226}" srcOrd="0" destOrd="0" presId="urn:microsoft.com/office/officeart/2005/8/layout/hierarchy1"/>
    <dgm:cxn modelId="{D2714B35-E94F-4B9D-A177-C3F7A2458121}" srcId="{87595350-0724-4646-B0D6-668144E6C97A}" destId="{22E1ECDF-A2A2-41D1-904F-D520030D3F50}" srcOrd="1" destOrd="0" parTransId="{975A5A66-77F6-47B9-B396-2575C21B99C1}" sibTransId="{E3778911-6EA1-4C55-ABC5-C71D4510EFCE}"/>
    <dgm:cxn modelId="{003A635E-241C-4F0C-90EC-D6B35EEF86AE}" type="presOf" srcId="{8B4F1D4A-8AFB-46BE-99CE-22196A364ADD}" destId="{3D4B830D-F4A3-4AC3-B4CF-BBCD3635A0AD}" srcOrd="0" destOrd="0" presId="urn:microsoft.com/office/officeart/2005/8/layout/hierarchy1"/>
    <dgm:cxn modelId="{940B5D65-C9E0-4C6D-833C-9C3BD7EA7475}" srcId="{87595350-0724-4646-B0D6-668144E6C97A}" destId="{00163965-D5F7-4616-94E8-0B2646D1F323}" srcOrd="0" destOrd="0" parTransId="{BF5BB415-3918-41F5-91A8-69BFADC0DA59}" sibTransId="{7BBA842F-37D6-4DD6-B0B1-AB1F036883CE}"/>
    <dgm:cxn modelId="{B6587AC3-91FF-4C2D-8857-80F78E968B79}" type="presOf" srcId="{87595350-0724-4646-B0D6-668144E6C97A}" destId="{2AB2ED17-760B-4E38-A071-FABB2186A92E}" srcOrd="0" destOrd="0" presId="urn:microsoft.com/office/officeart/2005/8/layout/hierarchy1"/>
    <dgm:cxn modelId="{06E06FEB-DB73-403E-92D2-C35A77DAD911}" type="presOf" srcId="{22E1ECDF-A2A2-41D1-904F-D520030D3F50}" destId="{666F1241-1A12-4EBC-A197-DF60B30FA37C}" srcOrd="0" destOrd="0" presId="urn:microsoft.com/office/officeart/2005/8/layout/hierarchy1"/>
    <dgm:cxn modelId="{858A7526-3B32-4B76-9B2B-827C81543407}" type="presParOf" srcId="{2AB2ED17-760B-4E38-A071-FABB2186A92E}" destId="{0581EBD6-6AFB-44BF-92F0-B6CB8E40F5F1}" srcOrd="0" destOrd="0" presId="urn:microsoft.com/office/officeart/2005/8/layout/hierarchy1"/>
    <dgm:cxn modelId="{7ACD0ED1-2810-4FFD-871F-A139A34D53F6}" type="presParOf" srcId="{0581EBD6-6AFB-44BF-92F0-B6CB8E40F5F1}" destId="{987206F1-B114-41B1-BE94-A8A9709255C0}" srcOrd="0" destOrd="0" presId="urn:microsoft.com/office/officeart/2005/8/layout/hierarchy1"/>
    <dgm:cxn modelId="{2814E649-E849-42C8-8A00-4CC82F354B87}" type="presParOf" srcId="{987206F1-B114-41B1-BE94-A8A9709255C0}" destId="{54840413-3698-4E06-A615-865953E3F55A}" srcOrd="0" destOrd="0" presId="urn:microsoft.com/office/officeart/2005/8/layout/hierarchy1"/>
    <dgm:cxn modelId="{C7053EBB-4442-4154-9CDB-19830ADF5757}" type="presParOf" srcId="{987206F1-B114-41B1-BE94-A8A9709255C0}" destId="{3AE8BB11-5E65-4E59-9C72-0808EA595226}" srcOrd="1" destOrd="0" presId="urn:microsoft.com/office/officeart/2005/8/layout/hierarchy1"/>
    <dgm:cxn modelId="{DB9785EF-045E-4356-B278-AEAEFDBB0409}" type="presParOf" srcId="{0581EBD6-6AFB-44BF-92F0-B6CB8E40F5F1}" destId="{58A806DE-2B13-426A-B321-1392B246530E}" srcOrd="1" destOrd="0" presId="urn:microsoft.com/office/officeart/2005/8/layout/hierarchy1"/>
    <dgm:cxn modelId="{087435FA-F96F-476F-82A9-9B29A01DBD1E}" type="presParOf" srcId="{2AB2ED17-760B-4E38-A071-FABB2186A92E}" destId="{2C8644E1-5001-49AC-9597-6C32F1EF455F}" srcOrd="1" destOrd="0" presId="urn:microsoft.com/office/officeart/2005/8/layout/hierarchy1"/>
    <dgm:cxn modelId="{7847EC0D-1CB4-4735-8321-80A2DF5ED0D1}" type="presParOf" srcId="{2C8644E1-5001-49AC-9597-6C32F1EF455F}" destId="{10862ABD-35BB-4B52-8A1B-95A3728DD40D}" srcOrd="0" destOrd="0" presId="urn:microsoft.com/office/officeart/2005/8/layout/hierarchy1"/>
    <dgm:cxn modelId="{E4C6BBC2-8664-400D-9202-992A3F76B74A}" type="presParOf" srcId="{10862ABD-35BB-4B52-8A1B-95A3728DD40D}" destId="{112C0AD4-FF0C-47E2-BF5D-4C4E11EFBC47}" srcOrd="0" destOrd="0" presId="urn:microsoft.com/office/officeart/2005/8/layout/hierarchy1"/>
    <dgm:cxn modelId="{EF4DCF1C-9C58-4744-A611-20065075DEF9}" type="presParOf" srcId="{10862ABD-35BB-4B52-8A1B-95A3728DD40D}" destId="{666F1241-1A12-4EBC-A197-DF60B30FA37C}" srcOrd="1" destOrd="0" presId="urn:microsoft.com/office/officeart/2005/8/layout/hierarchy1"/>
    <dgm:cxn modelId="{3E1205FC-99D8-4BFB-B757-3392FE47536D}" type="presParOf" srcId="{2C8644E1-5001-49AC-9597-6C32F1EF455F}" destId="{9BCA8B65-2D61-4B9E-AC99-8C6A2A60B78B}" srcOrd="1" destOrd="0" presId="urn:microsoft.com/office/officeart/2005/8/layout/hierarchy1"/>
    <dgm:cxn modelId="{0E446324-39F5-46A9-932F-5B5EBDFE7E7B}" type="presParOf" srcId="{2AB2ED17-760B-4E38-A071-FABB2186A92E}" destId="{003CF6CF-0A88-47C2-8C16-94B301943AFD}" srcOrd="2" destOrd="0" presId="urn:microsoft.com/office/officeart/2005/8/layout/hierarchy1"/>
    <dgm:cxn modelId="{CD513FC6-774E-4613-AFD8-1229D6555BD3}" type="presParOf" srcId="{003CF6CF-0A88-47C2-8C16-94B301943AFD}" destId="{DAC99614-29AB-4BFD-B19F-135EB88BA07E}" srcOrd="0" destOrd="0" presId="urn:microsoft.com/office/officeart/2005/8/layout/hierarchy1"/>
    <dgm:cxn modelId="{B98111AB-EB09-4655-A100-0F98B383BF45}" type="presParOf" srcId="{DAC99614-29AB-4BFD-B19F-135EB88BA07E}" destId="{E374408D-EAEB-4E7F-B960-1EB28DB4B0D0}" srcOrd="0" destOrd="0" presId="urn:microsoft.com/office/officeart/2005/8/layout/hierarchy1"/>
    <dgm:cxn modelId="{C89AD1D3-D0BC-4E59-B5CE-23E0F86D153D}" type="presParOf" srcId="{DAC99614-29AB-4BFD-B19F-135EB88BA07E}" destId="{3D4B830D-F4A3-4AC3-B4CF-BBCD3635A0AD}" srcOrd="1" destOrd="0" presId="urn:microsoft.com/office/officeart/2005/8/layout/hierarchy1"/>
    <dgm:cxn modelId="{53774084-2BA1-4D6B-B0F8-EF9804425B73}" type="presParOf" srcId="{003CF6CF-0A88-47C2-8C16-94B301943AFD}" destId="{E0E56F7F-100C-4E4F-BE0C-339F57DCC62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40413-3698-4E06-A615-865953E3F55A}">
      <dsp:nvSpPr>
        <dsp:cNvPr id="0" name=""/>
        <dsp:cNvSpPr/>
      </dsp:nvSpPr>
      <dsp:spPr>
        <a:xfrm>
          <a:off x="0" y="798834"/>
          <a:ext cx="3291839" cy="20903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E8BB11-5E65-4E59-9C72-0808EA595226}">
      <dsp:nvSpPr>
        <dsp:cNvPr id="0" name=""/>
        <dsp:cNvSpPr/>
      </dsp:nvSpPr>
      <dsp:spPr>
        <a:xfrm>
          <a:off x="365760" y="1146306"/>
          <a:ext cx="3291839" cy="20903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err="1"/>
            <a:t>Being</a:t>
          </a:r>
          <a:r>
            <a:rPr lang="it-IT" sz="1800" b="1" kern="1200" dirty="0"/>
            <a:t> a PhD, a </a:t>
          </a:r>
          <a:r>
            <a:rPr lang="it-IT" sz="1800" b="1" kern="1200" dirty="0" err="1"/>
            <a:t>lot</a:t>
          </a:r>
          <a:r>
            <a:rPr lang="it-IT" sz="1800" b="1" kern="1200" dirty="0"/>
            <a:t> of pressure can be </a:t>
          </a:r>
          <a:r>
            <a:rPr lang="it-IT" sz="1800" b="1" kern="1200" dirty="0" err="1"/>
            <a:t>felt</a:t>
          </a:r>
          <a:r>
            <a:rPr lang="it-IT" sz="1800" b="1" kern="1200" dirty="0"/>
            <a:t>. </a:t>
          </a:r>
          <a:endParaRPr lang="en-US" sz="1800" kern="1200" dirty="0"/>
        </a:p>
      </dsp:txBody>
      <dsp:txXfrm>
        <a:off x="426983" y="1207529"/>
        <a:ext cx="3169393" cy="1967872"/>
      </dsp:txXfrm>
    </dsp:sp>
    <dsp:sp modelId="{112C0AD4-FF0C-47E2-BF5D-4C4E11EFBC47}">
      <dsp:nvSpPr>
        <dsp:cNvPr id="0" name=""/>
        <dsp:cNvSpPr/>
      </dsp:nvSpPr>
      <dsp:spPr>
        <a:xfrm>
          <a:off x="4023360" y="798834"/>
          <a:ext cx="3291839" cy="20903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6F1241-1A12-4EBC-A197-DF60B30FA37C}">
      <dsp:nvSpPr>
        <dsp:cNvPr id="0" name=""/>
        <dsp:cNvSpPr/>
      </dsp:nvSpPr>
      <dsp:spPr>
        <a:xfrm>
          <a:off x="4389120" y="1146306"/>
          <a:ext cx="3291839" cy="20903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4450343" y="1207529"/>
        <a:ext cx="3169393" cy="1967872"/>
      </dsp:txXfrm>
    </dsp:sp>
    <dsp:sp modelId="{E374408D-EAEB-4E7F-B960-1EB28DB4B0D0}">
      <dsp:nvSpPr>
        <dsp:cNvPr id="0" name=""/>
        <dsp:cNvSpPr/>
      </dsp:nvSpPr>
      <dsp:spPr>
        <a:xfrm>
          <a:off x="8046720" y="798834"/>
          <a:ext cx="3291839" cy="20903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4B830D-F4A3-4AC3-B4CF-BBCD3635A0AD}">
      <dsp:nvSpPr>
        <dsp:cNvPr id="0" name=""/>
        <dsp:cNvSpPr/>
      </dsp:nvSpPr>
      <dsp:spPr>
        <a:xfrm>
          <a:off x="8412479" y="1146306"/>
          <a:ext cx="3291839" cy="20903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8473702" y="1207529"/>
        <a:ext cx="3169393" cy="19678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B52E1D-212A-400D-A38D-6213D5B7A152}" type="datetimeFigureOut">
              <a:rPr lang="it-IT" smtClean="0"/>
              <a:t>02/05/2023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52FD7-1245-4EF8-86A0-A9C03EE63719}" type="slidenum">
              <a:rPr lang="it-IT" smtClean="0"/>
              <a:t>‹N›</a:t>
            </a:fld>
            <a:endParaRPr lang="it-IT"/>
          </a:p>
        </p:txBody>
      </p:sp>
    </p:spTree>
    <p:extLst>
      <p:ext uri="{BB962C8B-B14F-4D97-AF65-F5344CB8AC3E}">
        <p14:creationId xmlns:p14="http://schemas.microsoft.com/office/powerpoint/2010/main" val="3385423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6352FD7-1245-4EF8-86A0-A9C03EE63719}" type="slidenum">
              <a:rPr lang="it-IT" smtClean="0"/>
              <a:t>14</a:t>
            </a:fld>
            <a:endParaRPr lang="it-IT"/>
          </a:p>
        </p:txBody>
      </p:sp>
    </p:spTree>
    <p:extLst>
      <p:ext uri="{BB962C8B-B14F-4D97-AF65-F5344CB8AC3E}">
        <p14:creationId xmlns:p14="http://schemas.microsoft.com/office/powerpoint/2010/main" val="141794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6352FD7-1245-4EF8-86A0-A9C03EE63719}" type="slidenum">
              <a:rPr lang="it-IT" smtClean="0"/>
              <a:t>16</a:t>
            </a:fld>
            <a:endParaRPr lang="it-IT"/>
          </a:p>
        </p:txBody>
      </p:sp>
    </p:spTree>
    <p:extLst>
      <p:ext uri="{BB962C8B-B14F-4D97-AF65-F5344CB8AC3E}">
        <p14:creationId xmlns:p14="http://schemas.microsoft.com/office/powerpoint/2010/main" val="4182932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6352FD7-1245-4EF8-86A0-A9C03EE63719}" type="slidenum">
              <a:rPr lang="it-IT" smtClean="0"/>
              <a:t>38</a:t>
            </a:fld>
            <a:endParaRPr lang="it-IT"/>
          </a:p>
        </p:txBody>
      </p:sp>
    </p:spTree>
    <p:extLst>
      <p:ext uri="{BB962C8B-B14F-4D97-AF65-F5344CB8AC3E}">
        <p14:creationId xmlns:p14="http://schemas.microsoft.com/office/powerpoint/2010/main" val="2354963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p:nvPr>
        </p:nvSpPr>
        <p:spPr/>
        <p:txBody>
          <a:bodyPr/>
          <a:lstStyle/>
          <a:p>
            <a:r>
              <a:rPr lang="it-IT"/>
              <a:t>Career Networking</a:t>
            </a:r>
          </a:p>
        </p:txBody>
      </p:sp>
    </p:spTree>
    <p:extLst>
      <p:ext uri="{BB962C8B-B14F-4D97-AF65-F5344CB8AC3E}">
        <p14:creationId xmlns:p14="http://schemas.microsoft.com/office/powerpoint/2010/main" val="132349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C2B07E4-CDF9-4C88-A2F3-04620E58224D}" type="datetimeFigureOut">
              <a:rPr lang="en-US" smtClean="0"/>
              <a:pPr/>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003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C2B07E4-CDF9-4C88-A2F3-04620E58224D}" type="datetimeFigureOut">
              <a:rPr lang="en-US" smtClean="0"/>
              <a:pPr/>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‹N›</a:t>
            </a:fld>
            <a:endParaRPr lang="en-US"/>
          </a:p>
        </p:txBody>
      </p:sp>
    </p:spTree>
    <p:extLst>
      <p:ext uri="{BB962C8B-B14F-4D97-AF65-F5344CB8AC3E}">
        <p14:creationId xmlns:p14="http://schemas.microsoft.com/office/powerpoint/2010/main" val="201565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C2B07E4-CDF9-4C88-A2F3-04620E58224D}" type="datetimeFigureOut">
              <a:rPr lang="en-US" smtClean="0"/>
              <a:pPr/>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‹N›</a:t>
            </a:fld>
            <a:endParaRPr lang="en-US"/>
          </a:p>
        </p:txBody>
      </p:sp>
    </p:spTree>
    <p:extLst>
      <p:ext uri="{BB962C8B-B14F-4D97-AF65-F5344CB8AC3E}">
        <p14:creationId xmlns:p14="http://schemas.microsoft.com/office/powerpoint/2010/main" val="157046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C2B07E4-CDF9-4C88-A2F3-04620E58224D}" type="datetimeFigureOut">
              <a:rPr lang="en-US" smtClean="0"/>
              <a:pPr/>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‹N›</a:t>
            </a:fld>
            <a:endParaRPr lang="en-US"/>
          </a:p>
        </p:txBody>
      </p:sp>
    </p:spTree>
    <p:extLst>
      <p:ext uri="{BB962C8B-B14F-4D97-AF65-F5344CB8AC3E}">
        <p14:creationId xmlns:p14="http://schemas.microsoft.com/office/powerpoint/2010/main" val="409398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3C2B07E4-CDF9-4C88-A2F3-04620E58224D}" type="datetimeFigureOut">
              <a:rPr lang="en-US" smtClean="0"/>
              <a:pPr/>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22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C2B07E4-CDF9-4C88-A2F3-04620E58224D}" type="datetimeFigureOut">
              <a:rPr lang="en-US" smtClean="0"/>
              <a:pPr/>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E71E98-A417-4ECC-ACEB-C0490C20DB04}" type="slidenum">
              <a:rPr lang="en-US" smtClean="0"/>
              <a:pPr/>
              <a:t>‹N›</a:t>
            </a:fld>
            <a:endParaRPr lang="en-US"/>
          </a:p>
        </p:txBody>
      </p:sp>
    </p:spTree>
    <p:extLst>
      <p:ext uri="{BB962C8B-B14F-4D97-AF65-F5344CB8AC3E}">
        <p14:creationId xmlns:p14="http://schemas.microsoft.com/office/powerpoint/2010/main" val="351102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C2B07E4-CDF9-4C88-A2F3-04620E58224D}" type="datetimeFigureOut">
              <a:rPr lang="en-US" smtClean="0"/>
              <a:pPr/>
              <a:t>5/2/2023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E71E98-A417-4ECC-ACEB-C0490C20DB04}" type="slidenum">
              <a:rPr lang="en-US" smtClean="0"/>
              <a:pPr/>
              <a:t>‹N›</a:t>
            </a:fld>
            <a:endParaRPr lang="en-US"/>
          </a:p>
        </p:txBody>
      </p:sp>
    </p:spTree>
    <p:extLst>
      <p:ext uri="{BB962C8B-B14F-4D97-AF65-F5344CB8AC3E}">
        <p14:creationId xmlns:p14="http://schemas.microsoft.com/office/powerpoint/2010/main" val="2242691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C2B07E4-CDF9-4C88-A2F3-04620E58224D}" type="datetimeFigureOut">
              <a:rPr lang="en-US" smtClean="0"/>
              <a:pPr/>
              <a:t>5/2/2023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E71E98-A417-4ECC-ACEB-C0490C20DB04}" type="slidenum">
              <a:rPr lang="en-US" smtClean="0"/>
              <a:pPr/>
              <a:t>‹N›</a:t>
            </a:fld>
            <a:endParaRPr lang="en-US"/>
          </a:p>
        </p:txBody>
      </p:sp>
    </p:spTree>
    <p:extLst>
      <p:ext uri="{BB962C8B-B14F-4D97-AF65-F5344CB8AC3E}">
        <p14:creationId xmlns:p14="http://schemas.microsoft.com/office/powerpoint/2010/main" val="30685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C2B07E4-CDF9-4C88-A2F3-04620E58224D}" type="datetimeFigureOut">
              <a:rPr lang="en-US" smtClean="0"/>
              <a:pPr/>
              <a:t>5/2/2023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FE71E98-A417-4ECC-ACEB-C0490C20DB04}" type="slidenum">
              <a:rPr lang="en-US" smtClean="0"/>
              <a:pPr/>
              <a:t>‹N›</a:t>
            </a:fld>
            <a:endParaRPr lang="en-US"/>
          </a:p>
        </p:txBody>
      </p:sp>
    </p:spTree>
    <p:extLst>
      <p:ext uri="{BB962C8B-B14F-4D97-AF65-F5344CB8AC3E}">
        <p14:creationId xmlns:p14="http://schemas.microsoft.com/office/powerpoint/2010/main" val="326376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C2B07E4-CDF9-4C88-A2F3-04620E58224D}" type="datetimeFigureOut">
              <a:rPr lang="en-US" smtClean="0"/>
              <a:pPr/>
              <a:t>5/2/2023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FE71E98-A417-4ECC-ACEB-C0490C20DB04}" type="slidenum">
              <a:rPr lang="en-US" smtClean="0"/>
              <a:pPr/>
              <a:t>‹N›</a:t>
            </a:fld>
            <a:endParaRPr lang="en-US"/>
          </a:p>
        </p:txBody>
      </p:sp>
    </p:spTree>
    <p:extLst>
      <p:ext uri="{BB962C8B-B14F-4D97-AF65-F5344CB8AC3E}">
        <p14:creationId xmlns:p14="http://schemas.microsoft.com/office/powerpoint/2010/main" val="4258579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3C2B07E4-CDF9-4C88-A2F3-04620E58224D}" type="datetimeFigureOut">
              <a:rPr lang="en-US" smtClean="0"/>
              <a:pPr/>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E71E98-A417-4ECC-ACEB-C0490C20DB04}" type="slidenum">
              <a:rPr lang="en-US" smtClean="0"/>
              <a:pPr/>
              <a:t>‹N›</a:t>
            </a:fld>
            <a:endParaRPr lang="en-US"/>
          </a:p>
        </p:txBody>
      </p:sp>
    </p:spTree>
    <p:extLst>
      <p:ext uri="{BB962C8B-B14F-4D97-AF65-F5344CB8AC3E}">
        <p14:creationId xmlns:p14="http://schemas.microsoft.com/office/powerpoint/2010/main" val="141321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rgbClr val="00B0F0">
                <a:alpha val="0"/>
                <a:lumMod val="40000"/>
                <a:lumOff val="60000"/>
              </a:srgbClr>
            </a:gs>
            <a:gs pos="0">
              <a:srgbClr val="00B0F0"/>
            </a:gs>
            <a:gs pos="85000">
              <a:srgbClr val="EB9CD5">
                <a:alpha val="38824"/>
              </a:srgb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C2B07E4-CDF9-4C88-A2F3-04620E58224D}" type="datetimeFigureOut">
              <a:rPr lang="en-US" smtClean="0"/>
              <a:pPr/>
              <a:t>5/2/2023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FE71E98-A417-4ECC-ACEB-C0490C20DB04}" type="slidenum">
              <a:rPr lang="en-US" smtClean="0"/>
              <a:pPr/>
              <a:t>‹N›</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78075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9.jfi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B330648-BE73-41A0-9F64-E5B1075E2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6A44F91-FEDD-DE19-DED2-191060192C2D}"/>
              </a:ext>
            </a:extLst>
          </p:cNvPr>
          <p:cNvSpPr>
            <a:spLocks noGrp="1"/>
          </p:cNvSpPr>
          <p:nvPr>
            <p:ph type="ctrTitle"/>
          </p:nvPr>
        </p:nvSpPr>
        <p:spPr>
          <a:xfrm>
            <a:off x="5289754" y="639097"/>
            <a:ext cx="6253317" cy="3686015"/>
          </a:xfrm>
        </p:spPr>
        <p:txBody>
          <a:bodyPr>
            <a:normAutofit/>
          </a:bodyPr>
          <a:lstStyle/>
          <a:p>
            <a:r>
              <a:rPr lang="en-US" sz="4000" b="1" i="0" dirty="0">
                <a:effectLst/>
                <a:latin typeface="Calibri" panose="020F0502020204030204" pitchFamily="34" charset="0"/>
                <a:cs typeface="Calibri" panose="020F0502020204030204" pitchFamily="34" charset="0"/>
              </a:rPr>
              <a:t>Careers Support for postdocs</a:t>
            </a:r>
            <a:br>
              <a:rPr lang="en-US" sz="2600" b="0" i="0" dirty="0">
                <a:effectLst/>
                <a:latin typeface="Calibri" panose="020F0502020204030204" pitchFamily="34" charset="0"/>
                <a:cs typeface="Calibri" panose="020F0502020204030204" pitchFamily="34" charset="0"/>
              </a:rPr>
            </a:br>
            <a:br>
              <a:rPr lang="en-US" sz="2600" b="0" i="0" dirty="0">
                <a:effectLst/>
                <a:latin typeface="Calibri" panose="020F0502020204030204" pitchFamily="34" charset="0"/>
                <a:cs typeface="Calibri" panose="020F0502020204030204" pitchFamily="34" charset="0"/>
              </a:rPr>
            </a:br>
            <a:br>
              <a:rPr lang="en-US" sz="2600" b="0" i="0" dirty="0">
                <a:effectLst/>
                <a:latin typeface="Calibri" panose="020F0502020204030204" pitchFamily="34" charset="0"/>
                <a:cs typeface="Calibri" panose="020F0502020204030204" pitchFamily="34" charset="0"/>
              </a:rPr>
            </a:br>
            <a:r>
              <a:rPr lang="en-US" sz="2600" i="1" cap="none" dirty="0">
                <a:latin typeface="Calibri" panose="020F0502020204030204" pitchFamily="34" charset="0"/>
                <a:cs typeface="Calibri" panose="020F0502020204030204" pitchFamily="34" charset="0"/>
              </a:rPr>
              <a:t>M</a:t>
            </a:r>
            <a:r>
              <a:rPr lang="en-US" sz="2600" i="1" cap="none" dirty="0">
                <a:effectLst/>
                <a:latin typeface="Calibri" panose="020F0502020204030204" pitchFamily="34" charset="0"/>
                <a:cs typeface="Calibri" panose="020F0502020204030204" pitchFamily="34" charset="0"/>
              </a:rPr>
              <a:t>eeting the core career needs of early career researchers  from those looking to progress an academic career to those exploring their options beyond academic research.</a:t>
            </a:r>
            <a:br>
              <a:rPr lang="en-US" sz="2600" i="0" cap="none" dirty="0">
                <a:effectLst/>
                <a:latin typeface="Calibri" panose="020F0502020204030204" pitchFamily="34" charset="0"/>
                <a:cs typeface="Calibri" panose="020F0502020204030204" pitchFamily="34" charset="0"/>
              </a:rPr>
            </a:br>
            <a:endParaRPr lang="it-IT" sz="2600" dirty="0">
              <a:latin typeface="Calibri" panose="020F0502020204030204" pitchFamily="34" charset="0"/>
              <a:cs typeface="Calibri" panose="020F0502020204030204" pitchFamily="34" charset="0"/>
            </a:endParaRPr>
          </a:p>
        </p:txBody>
      </p:sp>
      <p:sp>
        <p:nvSpPr>
          <p:cNvPr id="3" name="Sottotitolo 2">
            <a:extLst>
              <a:ext uri="{FF2B5EF4-FFF2-40B4-BE49-F238E27FC236}">
                <a16:creationId xmlns:a16="http://schemas.microsoft.com/office/drawing/2014/main" id="{53B26576-795F-E317-D7B3-8993C41C0BDA}"/>
              </a:ext>
            </a:extLst>
          </p:cNvPr>
          <p:cNvSpPr>
            <a:spLocks noGrp="1"/>
          </p:cNvSpPr>
          <p:nvPr>
            <p:ph type="subTitle" idx="1"/>
          </p:nvPr>
        </p:nvSpPr>
        <p:spPr>
          <a:xfrm>
            <a:off x="5289753" y="4455621"/>
            <a:ext cx="6269347" cy="1238616"/>
          </a:xfrm>
        </p:spPr>
        <p:txBody>
          <a:bodyPr>
            <a:normAutofit/>
          </a:bodyPr>
          <a:lstStyle/>
          <a:p>
            <a:r>
              <a:rPr lang="it-IT" sz="1800" b="1" cap="none" dirty="0">
                <a:solidFill>
                  <a:schemeClr val="tx1">
                    <a:lumMod val="85000"/>
                    <a:lumOff val="15000"/>
                  </a:schemeClr>
                </a:solidFill>
                <a:latin typeface="Calibri" panose="020F0502020204030204" pitchFamily="34" charset="0"/>
                <a:cs typeface="Calibri" panose="020F0502020204030204" pitchFamily="34" charset="0"/>
              </a:rPr>
              <a:t>April, </a:t>
            </a:r>
            <a:r>
              <a:rPr lang="it-IT" sz="1800" b="1" dirty="0">
                <a:solidFill>
                  <a:schemeClr val="tx1">
                    <a:lumMod val="85000"/>
                    <a:lumOff val="15000"/>
                  </a:schemeClr>
                </a:solidFill>
                <a:latin typeface="Calibri" panose="020F0502020204030204" pitchFamily="34" charset="0"/>
                <a:cs typeface="Calibri" panose="020F0502020204030204" pitchFamily="34" charset="0"/>
              </a:rPr>
              <a:t>27   2023</a:t>
            </a:r>
          </a:p>
          <a:p>
            <a:endParaRPr lang="it-IT"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7" name="Picture 2" descr="EURAXESS - Juraj Dobrila University of Pula">
            <a:extLst>
              <a:ext uri="{FF2B5EF4-FFF2-40B4-BE49-F238E27FC236}">
                <a16:creationId xmlns:a16="http://schemas.microsoft.com/office/drawing/2014/main" id="{8CDEA726-20AC-4413-A3F7-D5E5B91CA38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621064" y="639097"/>
            <a:ext cx="3650654" cy="2466005"/>
          </a:xfrm>
          <a:prstGeom prst="rect">
            <a:avLst/>
          </a:prstGeom>
          <a:noFill/>
        </p:spPr>
      </p:pic>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3"/>
          <a:srcRect t="14122"/>
          <a:stretch/>
        </p:blipFill>
        <p:spPr>
          <a:xfrm>
            <a:off x="621064" y="3247593"/>
            <a:ext cx="4014250" cy="2258019"/>
          </a:xfrm>
          <a:prstGeom prst="rect">
            <a:avLst/>
          </a:prstGeom>
        </p:spPr>
      </p:pic>
      <p:cxnSp>
        <p:nvCxnSpPr>
          <p:cNvPr id="14" name="Straight Connector 13">
            <a:extLst>
              <a:ext uri="{FF2B5EF4-FFF2-40B4-BE49-F238E27FC236}">
                <a16:creationId xmlns:a16="http://schemas.microsoft.com/office/drawing/2014/main" id="{6DAFB303-4B24-485A-B806-C147A23632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2C3C01D-C868-4B78-9A8F-417BF50A4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345B934-7CE4-4DA7-A0CB-2A2DF8818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asellaDiTesto 4">
            <a:extLst>
              <a:ext uri="{FF2B5EF4-FFF2-40B4-BE49-F238E27FC236}">
                <a16:creationId xmlns:a16="http://schemas.microsoft.com/office/drawing/2014/main" id="{22823577-6ABE-C448-53D6-A8F74E7C9F90}"/>
              </a:ext>
            </a:extLst>
          </p:cNvPr>
          <p:cNvSpPr txBox="1"/>
          <p:nvPr/>
        </p:nvSpPr>
        <p:spPr>
          <a:xfrm>
            <a:off x="8702041" y="5230785"/>
            <a:ext cx="2868896" cy="369332"/>
          </a:xfrm>
          <a:prstGeom prst="rect">
            <a:avLst/>
          </a:prstGeom>
          <a:noFill/>
        </p:spPr>
        <p:txBody>
          <a:bodyPr wrap="square" rtlCol="0">
            <a:spAutoFit/>
          </a:bodyPr>
          <a:lstStyle/>
          <a:p>
            <a:r>
              <a:rPr lang="it-IT" b="1" dirty="0"/>
              <a:t>Lucia Salto, </a:t>
            </a:r>
            <a:r>
              <a:rPr lang="it-IT" b="1" dirty="0" err="1"/>
              <a:t>Univ</a:t>
            </a:r>
            <a:r>
              <a:rPr lang="it-IT" b="1" dirty="0"/>
              <a:t>. of Torino I</a:t>
            </a:r>
          </a:p>
        </p:txBody>
      </p:sp>
    </p:spTree>
    <p:extLst>
      <p:ext uri="{BB962C8B-B14F-4D97-AF65-F5344CB8AC3E}">
        <p14:creationId xmlns:p14="http://schemas.microsoft.com/office/powerpoint/2010/main" val="3821668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35">
            <a:extLst>
              <a:ext uri="{FF2B5EF4-FFF2-40B4-BE49-F238E27FC236}">
                <a16:creationId xmlns:a16="http://schemas.microsoft.com/office/drawing/2014/main" id="{7C2DC10F-CD76-43DC-9E0B-CB291F740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37">
            <a:extLst>
              <a:ext uri="{FF2B5EF4-FFF2-40B4-BE49-F238E27FC236}">
                <a16:creationId xmlns:a16="http://schemas.microsoft.com/office/drawing/2014/main" id="{1C18170A-08B7-4230-A012-B24C20E39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2" name="Straight Connector 39">
            <a:extLst>
              <a:ext uri="{FF2B5EF4-FFF2-40B4-BE49-F238E27FC236}">
                <a16:creationId xmlns:a16="http://schemas.microsoft.com/office/drawing/2014/main" id="{52188B95-E375-4977-9E9C-E28CE956F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41">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71B41FEA-E358-D320-5A6F-9BE5A2398693}"/>
              </a:ext>
            </a:extLst>
          </p:cNvPr>
          <p:cNvSpPr txBox="1"/>
          <p:nvPr/>
        </p:nvSpPr>
        <p:spPr>
          <a:xfrm>
            <a:off x="5144679" y="213360"/>
            <a:ext cx="6405063" cy="1872343"/>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400" b="1" spc="-50" dirty="0">
                <a:solidFill>
                  <a:schemeClr val="tx1">
                    <a:lumMod val="75000"/>
                    <a:lumOff val="25000"/>
                  </a:schemeClr>
                </a:solidFill>
                <a:effectLst/>
                <a:latin typeface="+mj-lt"/>
                <a:ea typeface="+mj-ea"/>
                <a:cs typeface="+mj-cs"/>
              </a:rPr>
              <a:t>How to identify your strengths and weaknesses?</a:t>
            </a:r>
          </a:p>
          <a:p>
            <a:pPr defTabSz="914400">
              <a:lnSpc>
                <a:spcPct val="85000"/>
              </a:lnSpc>
              <a:spcBef>
                <a:spcPct val="0"/>
              </a:spcBef>
              <a:spcAft>
                <a:spcPts val="600"/>
              </a:spcAft>
            </a:pPr>
            <a:endParaRPr lang="en-US" sz="4400" spc="-50" dirty="0">
              <a:solidFill>
                <a:schemeClr val="tx1">
                  <a:lumMod val="75000"/>
                  <a:lumOff val="25000"/>
                </a:schemeClr>
              </a:solidFill>
              <a:latin typeface="+mj-lt"/>
              <a:ea typeface="+mj-ea"/>
              <a:cs typeface="+mj-cs"/>
            </a:endParaRPr>
          </a:p>
        </p:txBody>
      </p:sp>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2"/>
          <a:srcRect l="11687" r="3" b="3"/>
          <a:stretch/>
        </p:blipFill>
        <p:spPr>
          <a:xfrm>
            <a:off x="974879" y="581098"/>
            <a:ext cx="3338536" cy="2476136"/>
          </a:xfrm>
          <a:prstGeom prst="rect">
            <a:avLst/>
          </a:prstGeom>
        </p:spPr>
      </p:pic>
      <p:cxnSp>
        <p:nvCxnSpPr>
          <p:cNvPr id="54" name="Straight Connector 43">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6" name="Immagine 5" descr="Immagine che contiene testo&#10;&#10;Descrizione generata automaticamente">
            <a:extLst>
              <a:ext uri="{FF2B5EF4-FFF2-40B4-BE49-F238E27FC236}">
                <a16:creationId xmlns:a16="http://schemas.microsoft.com/office/drawing/2014/main" id="{F626454D-3F05-8896-ED9A-6CA6F7AA5977}"/>
              </a:ext>
            </a:extLst>
          </p:cNvPr>
          <p:cNvPicPr>
            <a:picLocks noChangeAspect="1"/>
          </p:cNvPicPr>
          <p:nvPr/>
        </p:nvPicPr>
        <p:blipFill rotWithShape="1">
          <a:blip r:embed="rId3">
            <a:extLst>
              <a:ext uri="{28A0092B-C50C-407E-A947-70E740481C1C}">
                <a14:useLocalDpi xmlns:a14="http://schemas.microsoft.com/office/drawing/2010/main" val="0"/>
              </a:ext>
            </a:extLst>
          </a:blip>
          <a:srcRect t="9002" r="1" b="16805"/>
          <a:stretch/>
        </p:blipFill>
        <p:spPr>
          <a:xfrm>
            <a:off x="975451" y="3218101"/>
            <a:ext cx="3337391" cy="2476136"/>
          </a:xfrm>
          <a:prstGeom prst="rect">
            <a:avLst/>
          </a:prstGeom>
        </p:spPr>
      </p:pic>
      <p:sp>
        <p:nvSpPr>
          <p:cNvPr id="3" name="CasellaDiTesto 2">
            <a:extLst>
              <a:ext uri="{FF2B5EF4-FFF2-40B4-BE49-F238E27FC236}">
                <a16:creationId xmlns:a16="http://schemas.microsoft.com/office/drawing/2014/main" id="{CEF515A7-CBC3-43BA-99CA-80CDEC1E8386}"/>
              </a:ext>
            </a:extLst>
          </p:cNvPr>
          <p:cNvSpPr txBox="1"/>
          <p:nvPr/>
        </p:nvSpPr>
        <p:spPr>
          <a:xfrm>
            <a:off x="5455920" y="3167158"/>
            <a:ext cx="6093822" cy="2679863"/>
          </a:xfrm>
          <a:prstGeom prst="rect">
            <a:avLst/>
          </a:prstGeom>
        </p:spPr>
        <p:txBody>
          <a:bodyPr vert="horz" lIns="0" tIns="45720" rIns="0" bIns="45720" rtlCol="0">
            <a:normAutofit/>
          </a:bodyPr>
          <a:lstStyle/>
          <a:p>
            <a:pPr algn="just" defTabSz="914400">
              <a:lnSpc>
                <a:spcPct val="90000"/>
              </a:lnSpc>
              <a:spcAft>
                <a:spcPts val="600"/>
              </a:spcAft>
              <a:buClr>
                <a:schemeClr val="accent1"/>
              </a:buClr>
              <a:buFont typeface="Calibri" panose="020F0502020204030204" pitchFamily="34" charset="0"/>
            </a:pPr>
            <a:r>
              <a:rPr lang="en-US" sz="2000" dirty="0"/>
              <a:t>Assessing your strengths and weaknesses as an early career researcher could be key to your longer-term development.</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 </a:t>
            </a:r>
          </a:p>
        </p:txBody>
      </p:sp>
      <p:sp>
        <p:nvSpPr>
          <p:cNvPr id="55" name="Rectangle 45">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47">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8811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66">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9" name="Straight Connector 68">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1" name="Rectangle 7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asellaDiTesto 1">
            <a:extLst>
              <a:ext uri="{FF2B5EF4-FFF2-40B4-BE49-F238E27FC236}">
                <a16:creationId xmlns:a16="http://schemas.microsoft.com/office/drawing/2014/main" id="{71B41FEA-E358-D320-5A6F-9BE5A2398693}"/>
              </a:ext>
            </a:extLst>
          </p:cNvPr>
          <p:cNvSpPr txBox="1"/>
          <p:nvPr/>
        </p:nvSpPr>
        <p:spPr>
          <a:xfrm>
            <a:off x="492370" y="137161"/>
            <a:ext cx="3299342" cy="2483550"/>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3600" b="1" kern="1200" spc="-50" baseline="0" dirty="0">
                <a:solidFill>
                  <a:srgbClr val="FFFFFF"/>
                </a:solidFill>
                <a:effectLst/>
                <a:latin typeface="+mj-lt"/>
                <a:ea typeface="+mj-ea"/>
                <a:cs typeface="+mj-cs"/>
              </a:rPr>
              <a:t>How to identify your strengths and weaknesses?</a:t>
            </a:r>
          </a:p>
          <a:p>
            <a:pPr defTabSz="914400">
              <a:lnSpc>
                <a:spcPct val="85000"/>
              </a:lnSpc>
              <a:spcBef>
                <a:spcPct val="0"/>
              </a:spcBef>
              <a:spcAft>
                <a:spcPts val="600"/>
              </a:spcAft>
            </a:pPr>
            <a:endParaRPr lang="en-US" sz="3600" kern="1200" spc="-50" baseline="0" dirty="0">
              <a:solidFill>
                <a:srgbClr val="FFFFFF"/>
              </a:solidFill>
              <a:latin typeface="+mj-lt"/>
              <a:ea typeface="+mj-ea"/>
              <a:cs typeface="+mj-cs"/>
            </a:endParaRPr>
          </a:p>
        </p:txBody>
      </p:sp>
      <p:sp>
        <p:nvSpPr>
          <p:cNvPr id="10" name="CasellaDiTesto 9">
            <a:extLst>
              <a:ext uri="{FF2B5EF4-FFF2-40B4-BE49-F238E27FC236}">
                <a16:creationId xmlns:a16="http://schemas.microsoft.com/office/drawing/2014/main" id="{FFFDE1F2-A75C-4CA4-8CEB-42672C0CBBBA}"/>
              </a:ext>
            </a:extLst>
          </p:cNvPr>
          <p:cNvSpPr txBox="1"/>
          <p:nvPr/>
        </p:nvSpPr>
        <p:spPr>
          <a:xfrm>
            <a:off x="137160" y="2653800"/>
            <a:ext cx="3785631" cy="3335519"/>
          </a:xfrm>
          <a:prstGeom prst="rect">
            <a:avLst/>
          </a:prstGeom>
        </p:spPr>
        <p:txBody>
          <a:bodyPr vert="horz" lIns="0" tIns="45720" rIns="0" bIns="45720" rtlCol="0">
            <a:normAutofit/>
          </a:bodyPr>
          <a:lstStyle/>
          <a:p>
            <a:pPr algn="just" defTabSz="914400">
              <a:lnSpc>
                <a:spcPct val="90000"/>
              </a:lnSpc>
              <a:spcAft>
                <a:spcPts val="600"/>
              </a:spcAft>
              <a:buClr>
                <a:schemeClr val="accent1"/>
              </a:buClr>
              <a:buFont typeface="Calibri" panose="020F0502020204030204" pitchFamily="34" charset="0"/>
            </a:pPr>
            <a:r>
              <a:rPr lang="en-US" sz="2000" dirty="0">
                <a:solidFill>
                  <a:srgbClr val="FFFFFF"/>
                </a:solidFill>
              </a:rPr>
              <a:t>Ask yourself questions like: Which of these areas are you most inspired by or interested in? Which of these themes scare you? And finally, on both counts ask yourself why and look at possible ways of changing your perceptions of a competency. You may hold a lot of negativity about something, that if you could remove, you might enjoy and be good at!</a:t>
            </a:r>
          </a:p>
          <a:p>
            <a:pPr defTabSz="914400">
              <a:lnSpc>
                <a:spcPct val="90000"/>
              </a:lnSpc>
              <a:spcAft>
                <a:spcPts val="600"/>
              </a:spcAft>
              <a:buClr>
                <a:schemeClr val="accent1"/>
              </a:buClr>
              <a:buFont typeface="Calibri" panose="020F0502020204030204" pitchFamily="34" charset="0"/>
            </a:pPr>
            <a:endParaRPr lang="en-US" sz="1500" dirty="0">
              <a:solidFill>
                <a:srgbClr val="FFFFFF"/>
              </a:solidFill>
            </a:endParaRPr>
          </a:p>
        </p:txBody>
      </p:sp>
      <p:pic>
        <p:nvPicPr>
          <p:cNvPr id="5" name="Immagine 4" descr="Immagine che contiene testo, persona, mano, femmina&#10;&#10;Descrizione generata automaticamente">
            <a:extLst>
              <a:ext uri="{FF2B5EF4-FFF2-40B4-BE49-F238E27FC236}">
                <a16:creationId xmlns:a16="http://schemas.microsoft.com/office/drawing/2014/main" id="{16B62A34-6666-A230-1EB0-B0DFEECB5005}"/>
              </a:ext>
            </a:extLst>
          </p:cNvPr>
          <p:cNvPicPr>
            <a:picLocks noChangeAspect="1"/>
          </p:cNvPicPr>
          <p:nvPr/>
        </p:nvPicPr>
        <p:blipFill rotWithShape="1">
          <a:blip r:embed="rId2">
            <a:extLst>
              <a:ext uri="{28A0092B-C50C-407E-A947-70E740481C1C}">
                <a14:useLocalDpi xmlns:a14="http://schemas.microsoft.com/office/drawing/2010/main" val="0"/>
              </a:ext>
            </a:extLst>
          </a:blip>
          <a:srcRect l="22641" r="30048" b="-1"/>
          <a:stretch/>
        </p:blipFill>
        <p:spPr>
          <a:xfrm>
            <a:off x="4075043" y="10"/>
            <a:ext cx="8111272" cy="6857990"/>
          </a:xfrm>
          <a:prstGeom prst="rect">
            <a:avLst/>
          </a:prstGeom>
        </p:spPr>
      </p:pic>
      <p:sp>
        <p:nvSpPr>
          <p:cNvPr id="75" name="Rectangle 7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82645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2DC10F-CD76-43DC-9E0B-CB291F740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C18170A-08B7-4230-A012-B24C20E39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52188B95-E375-4977-9E9C-E28CE956F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90F35747-2822-4D06-BE10-CD33AC6B0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C2C4466-5B1B-4361-B9D9-39ED9A8A3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asellaDiTesto 1">
            <a:extLst>
              <a:ext uri="{FF2B5EF4-FFF2-40B4-BE49-F238E27FC236}">
                <a16:creationId xmlns:a16="http://schemas.microsoft.com/office/drawing/2014/main" id="{71B41FEA-E358-D320-5A6F-9BE5A2398693}"/>
              </a:ext>
            </a:extLst>
          </p:cNvPr>
          <p:cNvSpPr txBox="1"/>
          <p:nvPr/>
        </p:nvSpPr>
        <p:spPr>
          <a:xfrm>
            <a:off x="1097280" y="516835"/>
            <a:ext cx="5977937" cy="1666501"/>
          </a:xfrm>
          <a:prstGeom prst="rect">
            <a:avLst/>
          </a:prstGeom>
        </p:spPr>
        <p:txBody>
          <a:bodyPr vert="horz" lIns="91440" tIns="45720" rIns="91440" bIns="45720" rtlCol="0" anchor="b">
            <a:normAutofit/>
          </a:bodyPr>
          <a:lstStyle/>
          <a:p>
            <a:pPr marR="0" lvl="0" indent="0" defTabSz="914400" fontAlgn="auto">
              <a:lnSpc>
                <a:spcPct val="85000"/>
              </a:lnSpc>
              <a:spcBef>
                <a:spcPct val="0"/>
              </a:spcBef>
              <a:spcAft>
                <a:spcPts val="600"/>
              </a:spcAft>
              <a:buClrTx/>
              <a:buSzTx/>
              <a:tabLst/>
              <a:defRPr/>
            </a:pPr>
            <a:r>
              <a:rPr kumimoji="0" lang="en-US" sz="4000" b="1" i="0" u="none" strike="noStrike" cap="none" spc="-50" normalizeH="0" noProof="0" dirty="0">
                <a:ln>
                  <a:noFill/>
                </a:ln>
                <a:solidFill>
                  <a:srgbClr val="FFFFFF"/>
                </a:solidFill>
                <a:effectLst/>
                <a:uLnTx/>
                <a:uFillTx/>
                <a:latin typeface="+mj-lt"/>
                <a:ea typeface="+mj-ea"/>
                <a:cs typeface="+mj-cs"/>
              </a:rPr>
              <a:t>How to identify your strengths and weaknesses?</a:t>
            </a:r>
          </a:p>
          <a:p>
            <a:pPr marR="0" lvl="0" indent="0" defTabSz="914400" fontAlgn="auto">
              <a:lnSpc>
                <a:spcPct val="85000"/>
              </a:lnSpc>
              <a:spcBef>
                <a:spcPct val="0"/>
              </a:spcBef>
              <a:spcAft>
                <a:spcPts val="600"/>
              </a:spcAft>
              <a:buClrTx/>
              <a:buSzTx/>
              <a:tabLst/>
              <a:defRPr/>
            </a:pPr>
            <a:endParaRPr kumimoji="0" lang="en-US" sz="4000" b="0" i="0" u="none" strike="noStrike" cap="none" spc="-50" normalizeH="0" noProof="0" dirty="0">
              <a:ln>
                <a:noFill/>
              </a:ln>
              <a:solidFill>
                <a:srgbClr val="FFFFFF"/>
              </a:solidFill>
              <a:effectLst/>
              <a:uLnTx/>
              <a:uFillTx/>
              <a:latin typeface="+mj-lt"/>
              <a:ea typeface="+mj-ea"/>
              <a:cs typeface="+mj-cs"/>
            </a:endParaRPr>
          </a:p>
        </p:txBody>
      </p:sp>
      <p:sp>
        <p:nvSpPr>
          <p:cNvPr id="6" name="CasellaDiTesto 5">
            <a:extLst>
              <a:ext uri="{FF2B5EF4-FFF2-40B4-BE49-F238E27FC236}">
                <a16:creationId xmlns:a16="http://schemas.microsoft.com/office/drawing/2014/main" id="{B117F5F9-250D-4C83-BB23-CF1260536275}"/>
              </a:ext>
            </a:extLst>
          </p:cNvPr>
          <p:cNvSpPr txBox="1"/>
          <p:nvPr/>
        </p:nvSpPr>
        <p:spPr>
          <a:xfrm>
            <a:off x="1097279" y="2236304"/>
            <a:ext cx="5977938" cy="3652667"/>
          </a:xfrm>
          <a:prstGeom prst="rect">
            <a:avLst/>
          </a:prstGeom>
        </p:spPr>
        <p:txBody>
          <a:bodyPr vert="horz" lIns="0" tIns="45720" rIns="0" bIns="45720" rtlCol="0">
            <a:normAutofit fontScale="85000" lnSpcReduction="20000"/>
          </a:bodyPr>
          <a:lstStyle/>
          <a:p>
            <a:pPr marL="0" marR="0" lvl="0" indent="0" algn="just" defTabSz="914400" fontAlgn="auto">
              <a:lnSpc>
                <a:spcPct val="90000"/>
              </a:lnSpc>
              <a:spcBef>
                <a:spcPts val="0"/>
              </a:spcBef>
              <a:spcAft>
                <a:spcPts val="600"/>
              </a:spcAft>
              <a:buClr>
                <a:schemeClr val="accent1"/>
              </a:buClr>
              <a:buSzTx/>
              <a:buFont typeface="Calibri" panose="020F0502020204030204" pitchFamily="34" charset="0"/>
              <a:buNone/>
              <a:tabLst/>
              <a:defRPr/>
            </a:pPr>
            <a:r>
              <a:rPr kumimoji="0" lang="en-US" sz="2600" b="0" i="0" u="none" strike="noStrike" cap="none" spc="0" normalizeH="0" baseline="0" noProof="0" dirty="0">
                <a:ln>
                  <a:noFill/>
                </a:ln>
                <a:solidFill>
                  <a:srgbClr val="FFFFFF"/>
                </a:solidFill>
                <a:effectLst/>
                <a:uLnTx/>
                <a:uFillTx/>
              </a:rPr>
              <a:t>The RDF is a professional development framework for planning, promoting and supporting the personal, professional and career development of researchers in higher education. It articulates the knowledge, </a:t>
            </a:r>
            <a:r>
              <a:rPr kumimoji="0" lang="en-US" sz="2600" b="0" i="0" u="none" strike="noStrike" cap="none" spc="0" normalizeH="0" baseline="0" noProof="0" dirty="0" err="1">
                <a:ln>
                  <a:noFill/>
                </a:ln>
                <a:solidFill>
                  <a:srgbClr val="FFFFFF"/>
                </a:solidFill>
                <a:effectLst/>
                <a:uLnTx/>
                <a:uFillTx/>
              </a:rPr>
              <a:t>behaviours</a:t>
            </a:r>
            <a:r>
              <a:rPr kumimoji="0" lang="en-US" sz="2600" b="0" i="0" u="none" strike="noStrike" cap="none" spc="0" normalizeH="0" baseline="0" noProof="0" dirty="0">
                <a:ln>
                  <a:noFill/>
                </a:ln>
                <a:solidFill>
                  <a:srgbClr val="FFFFFF"/>
                </a:solidFill>
                <a:effectLst/>
                <a:uLnTx/>
                <a:uFillTx/>
              </a:rPr>
              <a:t> and attributes of successful researchers and encourages them to </a:t>
            </a:r>
            <a:r>
              <a:rPr kumimoji="0" lang="en-US" sz="2600" b="0" i="0" u="none" strike="noStrike" cap="none" spc="0" normalizeH="0" baseline="0" noProof="0" dirty="0" err="1">
                <a:ln>
                  <a:noFill/>
                </a:ln>
                <a:solidFill>
                  <a:srgbClr val="FFFFFF"/>
                </a:solidFill>
                <a:effectLst/>
                <a:uLnTx/>
                <a:uFillTx/>
              </a:rPr>
              <a:t>realise</a:t>
            </a:r>
            <a:r>
              <a:rPr kumimoji="0" lang="en-US" sz="2600" b="0" i="0" u="none" strike="noStrike" cap="none" spc="0" normalizeH="0" baseline="0" noProof="0" dirty="0">
                <a:ln>
                  <a:noFill/>
                </a:ln>
                <a:solidFill>
                  <a:srgbClr val="FFFFFF"/>
                </a:solidFill>
                <a:effectLst/>
                <a:uLnTx/>
                <a:uFillTx/>
              </a:rPr>
              <a:t> their potential.</a:t>
            </a:r>
          </a:p>
          <a:p>
            <a:pPr marL="0" marR="0" lvl="0" indent="0" defTabSz="914400" fontAlgn="auto">
              <a:lnSpc>
                <a:spcPct val="90000"/>
              </a:lnSpc>
              <a:spcBef>
                <a:spcPts val="0"/>
              </a:spcBef>
              <a:spcAft>
                <a:spcPts val="600"/>
              </a:spcAft>
              <a:buClr>
                <a:schemeClr val="accent1"/>
              </a:buClr>
              <a:buSzTx/>
              <a:buFont typeface="Calibri" panose="020F0502020204030204" pitchFamily="34" charset="0"/>
              <a:buNone/>
              <a:tabLst/>
              <a:defRPr/>
            </a:pPr>
            <a:endParaRPr kumimoji="0" lang="en-US" b="0" i="0" u="none" strike="noStrike" cap="none" spc="0" normalizeH="0" baseline="0" noProof="0" dirty="0">
              <a:ln>
                <a:noFill/>
              </a:ln>
              <a:solidFill>
                <a:srgbClr val="FFFFFF"/>
              </a:solidFill>
              <a:effectLst/>
              <a:uLnTx/>
              <a:uFillTx/>
            </a:endParaRPr>
          </a:p>
          <a:p>
            <a:pPr lvl="0" defTabSz="914400">
              <a:lnSpc>
                <a:spcPct val="90000"/>
              </a:lnSpc>
              <a:spcAft>
                <a:spcPts val="600"/>
              </a:spcAft>
              <a:buClr>
                <a:schemeClr val="accent1"/>
              </a:buClr>
              <a:buFont typeface="Calibri" panose="020F0502020204030204" pitchFamily="34" charset="0"/>
            </a:pPr>
            <a:endParaRPr lang="en-US" dirty="0">
              <a:solidFill>
                <a:srgbClr val="FFFFFF"/>
              </a:solidFill>
              <a:latin typeface="+mj-lt"/>
            </a:endParaRPr>
          </a:p>
          <a:p>
            <a:pPr lvl="0" defTabSz="914400">
              <a:lnSpc>
                <a:spcPct val="90000"/>
              </a:lnSpc>
              <a:spcAft>
                <a:spcPts val="600"/>
              </a:spcAft>
              <a:buClr>
                <a:schemeClr val="accent1"/>
              </a:buClr>
              <a:buFont typeface="Calibri" panose="020F0502020204030204" pitchFamily="34" charset="0"/>
            </a:pPr>
            <a:r>
              <a:rPr lang="en-US" dirty="0">
                <a:solidFill>
                  <a:srgbClr val="FFFFFF"/>
                </a:solidFill>
                <a:latin typeface="+mj-lt"/>
              </a:rPr>
              <a:t>..</a:t>
            </a:r>
          </a:p>
          <a:p>
            <a:pPr lvl="0" defTabSz="914400">
              <a:lnSpc>
                <a:spcPct val="90000"/>
              </a:lnSpc>
              <a:spcAft>
                <a:spcPts val="600"/>
              </a:spcAft>
              <a:buClr>
                <a:schemeClr val="accent1"/>
              </a:buClr>
              <a:buFont typeface="Calibri" panose="020F0502020204030204" pitchFamily="34" charset="0"/>
            </a:pPr>
            <a:r>
              <a:rPr lang="en-US" b="0" i="0" dirty="0">
                <a:solidFill>
                  <a:schemeClr val="bg1"/>
                </a:solidFill>
                <a:effectLst/>
                <a:latin typeface="+mj-lt"/>
              </a:rPr>
              <a:t>Vitae is the EURAXESS Career Development Centre for the UK.</a:t>
            </a:r>
            <a:endParaRPr lang="en-US" dirty="0">
              <a:solidFill>
                <a:schemeClr val="bg1"/>
              </a:solidFill>
              <a:latin typeface="+mj-lt"/>
            </a:endParaRPr>
          </a:p>
          <a:p>
            <a:pPr lvl="0" defTabSz="914400">
              <a:lnSpc>
                <a:spcPct val="90000"/>
              </a:lnSpc>
              <a:spcAft>
                <a:spcPts val="600"/>
              </a:spcAft>
              <a:buClr>
                <a:schemeClr val="accent1"/>
              </a:buClr>
              <a:buFont typeface="Calibri" panose="020F0502020204030204" pitchFamily="34" charset="0"/>
            </a:pPr>
            <a:endParaRPr lang="en-US" dirty="0">
              <a:solidFill>
                <a:srgbClr val="FFFFFF"/>
              </a:solidFill>
            </a:endParaRPr>
          </a:p>
          <a:p>
            <a:pPr lvl="0" defTabSz="914400">
              <a:lnSpc>
                <a:spcPct val="90000"/>
              </a:lnSpc>
              <a:spcAft>
                <a:spcPts val="600"/>
              </a:spcAft>
              <a:buClr>
                <a:schemeClr val="accent1"/>
              </a:buClr>
              <a:buFont typeface="Calibri" panose="020F0502020204030204" pitchFamily="34" charset="0"/>
            </a:pPr>
            <a:endParaRPr lang="en-US" dirty="0">
              <a:solidFill>
                <a:srgbClr val="FFFFFF"/>
              </a:solidFill>
            </a:endParaRPr>
          </a:p>
          <a:p>
            <a:pPr lvl="0" defTabSz="914400">
              <a:lnSpc>
                <a:spcPct val="90000"/>
              </a:lnSpc>
              <a:spcAft>
                <a:spcPts val="600"/>
              </a:spcAft>
              <a:buClr>
                <a:schemeClr val="accent1"/>
              </a:buClr>
              <a:buFont typeface="Calibri" panose="020F0502020204030204" pitchFamily="34" charset="0"/>
            </a:pPr>
            <a:r>
              <a:rPr lang="en-US" dirty="0">
                <a:solidFill>
                  <a:srgbClr val="FFFFFF"/>
                </a:solidFill>
              </a:rPr>
              <a:t>https://www.vitae.ac.uk/vitae-publications/rdf-related/researcher-development-framework-rdf-vitae.pdf/view</a:t>
            </a:r>
            <a:endParaRPr kumimoji="0" lang="en-US" b="0" i="0" u="none" strike="noStrike" cap="none" spc="0" normalizeH="0" baseline="0" noProof="0" dirty="0">
              <a:ln>
                <a:noFill/>
              </a:ln>
              <a:solidFill>
                <a:srgbClr val="FFFFFF"/>
              </a:solidFill>
              <a:effectLst/>
              <a:uLnTx/>
              <a:uFillTx/>
            </a:endParaRPr>
          </a:p>
        </p:txBody>
      </p:sp>
      <p:sp>
        <p:nvSpPr>
          <p:cNvPr id="21" name="Rectangle 20">
            <a:extLst>
              <a:ext uri="{FF2B5EF4-FFF2-40B4-BE49-F238E27FC236}">
                <a16:creationId xmlns:a16="http://schemas.microsoft.com/office/drawing/2014/main" id="{FD745DAE-5A8A-44FA-937C-CD65CF7A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67696AA1-B1DD-4C75-9AC1-69EE9F65F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grafico&#10;&#10;Descrizione generata automaticamente">
            <a:extLst>
              <a:ext uri="{FF2B5EF4-FFF2-40B4-BE49-F238E27FC236}">
                <a16:creationId xmlns:a16="http://schemas.microsoft.com/office/drawing/2014/main" id="{E0444E40-C401-67AB-1772-6ECBFEDD9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9819" y="3870973"/>
            <a:ext cx="3609294" cy="2463343"/>
          </a:xfrm>
          <a:prstGeom prst="rect">
            <a:avLst/>
          </a:prstGeom>
          <a:effectLst>
            <a:outerShdw blurRad="50800" dist="50800" dir="5400000" algn="ctr" rotWithShape="0">
              <a:srgbClr val="000000">
                <a:alpha val="42000"/>
              </a:srgbClr>
            </a:outerShdw>
          </a:effectLst>
        </p:spPr>
      </p:pic>
      <p:pic>
        <p:nvPicPr>
          <p:cNvPr id="8" name="Immagine 7" descr="Immagine che contiene logo&#10;&#10;Descrizione generata automaticamente">
            <a:extLst>
              <a:ext uri="{FF2B5EF4-FFF2-40B4-BE49-F238E27FC236}">
                <a16:creationId xmlns:a16="http://schemas.microsoft.com/office/drawing/2014/main" id="{70A370DE-5430-B915-7A4E-415F4D1E5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5250" y="698381"/>
            <a:ext cx="3810000" cy="2343150"/>
          </a:xfrm>
          <a:prstGeom prst="rect">
            <a:avLst/>
          </a:prstGeom>
        </p:spPr>
      </p:pic>
    </p:spTree>
    <p:extLst>
      <p:ext uri="{BB962C8B-B14F-4D97-AF65-F5344CB8AC3E}">
        <p14:creationId xmlns:p14="http://schemas.microsoft.com/office/powerpoint/2010/main" val="154908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2DC10F-CD76-43DC-9E0B-CB291F740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C18170A-08B7-4230-A012-B24C20E39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52188B95-E375-4977-9E9C-E28CE956F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90F35747-2822-4D06-BE10-CD33AC6B0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C2C4466-5B1B-4361-B9D9-39ED9A8A3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asellaDiTesto 1">
            <a:extLst>
              <a:ext uri="{FF2B5EF4-FFF2-40B4-BE49-F238E27FC236}">
                <a16:creationId xmlns:a16="http://schemas.microsoft.com/office/drawing/2014/main" id="{71B41FEA-E358-D320-5A6F-9BE5A2398693}"/>
              </a:ext>
            </a:extLst>
          </p:cNvPr>
          <p:cNvSpPr txBox="1"/>
          <p:nvPr/>
        </p:nvSpPr>
        <p:spPr>
          <a:xfrm>
            <a:off x="1097280" y="516835"/>
            <a:ext cx="5977938" cy="1403405"/>
          </a:xfrm>
          <a:prstGeom prst="rect">
            <a:avLst/>
          </a:prstGeom>
        </p:spPr>
        <p:txBody>
          <a:bodyPr vert="horz" lIns="91440" tIns="45720" rIns="91440" bIns="45720" rtlCol="0" anchor="b">
            <a:normAutofit/>
          </a:bodyPr>
          <a:lstStyle/>
          <a:p>
            <a:pPr marL="0" marR="0" lvl="0" indent="0" algn="just" defTabSz="914400" rtl="0" eaLnBrk="1" fontAlgn="auto" latinLnBrk="0" hangingPunct="1">
              <a:lnSpc>
                <a:spcPct val="85000"/>
              </a:lnSpc>
              <a:spcBef>
                <a:spcPct val="0"/>
              </a:spcBef>
              <a:spcAft>
                <a:spcPts val="600"/>
              </a:spcAft>
              <a:buClrTx/>
              <a:buSzTx/>
              <a:buFontTx/>
              <a:buNone/>
              <a:tabLst/>
              <a:defRPr/>
            </a:pPr>
            <a:r>
              <a:rPr lang="it-IT" sz="4000" dirty="0" err="1">
                <a:solidFill>
                  <a:schemeClr val="bg1"/>
                </a:solidFill>
              </a:rPr>
              <a:t>Researcher</a:t>
            </a:r>
            <a:r>
              <a:rPr lang="it-IT" sz="4000" dirty="0">
                <a:solidFill>
                  <a:schemeClr val="bg1"/>
                </a:solidFill>
              </a:rPr>
              <a:t> Development Framework</a:t>
            </a:r>
            <a:endParaRPr kumimoji="0" lang="en-US" sz="4000" b="0" i="0" u="none" strike="noStrike" kern="1200" cap="none" spc="-50" normalizeH="0" baseline="0" noProof="0" dirty="0">
              <a:ln>
                <a:noFill/>
              </a:ln>
              <a:solidFill>
                <a:schemeClr val="bg1"/>
              </a:solidFill>
              <a:effectLst/>
              <a:uLnTx/>
              <a:uFillTx/>
              <a:latin typeface="Calibri Light" panose="020F0302020204030204"/>
              <a:ea typeface="+mn-ea"/>
              <a:cs typeface="+mn-cs"/>
            </a:endParaRPr>
          </a:p>
        </p:txBody>
      </p:sp>
      <p:sp>
        <p:nvSpPr>
          <p:cNvPr id="6" name="CasellaDiTesto 5">
            <a:extLst>
              <a:ext uri="{FF2B5EF4-FFF2-40B4-BE49-F238E27FC236}">
                <a16:creationId xmlns:a16="http://schemas.microsoft.com/office/drawing/2014/main" id="{B117F5F9-250D-4C83-BB23-CF1260536275}"/>
              </a:ext>
            </a:extLst>
          </p:cNvPr>
          <p:cNvSpPr txBox="1"/>
          <p:nvPr/>
        </p:nvSpPr>
        <p:spPr>
          <a:xfrm>
            <a:off x="1097279" y="2236304"/>
            <a:ext cx="5977938" cy="3652667"/>
          </a:xfrm>
          <a:prstGeom prst="rect">
            <a:avLst/>
          </a:prstGeom>
        </p:spPr>
        <p:txBody>
          <a:bodyPr vert="horz" lIns="0" tIns="45720" rIns="0" bIns="45720" rtlCol="0">
            <a:normAutofit/>
          </a:bodyPr>
          <a:lstStyle/>
          <a:p>
            <a:pPr marL="0" marR="0" lvl="0" indent="0" algn="just" defTabSz="914400" rtl="0" eaLnBrk="1" fontAlgn="auto" latinLnBrk="0" hangingPunct="1">
              <a:lnSpc>
                <a:spcPct val="90000"/>
              </a:lnSpc>
              <a:spcBef>
                <a:spcPts val="0"/>
              </a:spcBef>
              <a:spcAft>
                <a:spcPts val="600"/>
              </a:spcAft>
              <a:buClr>
                <a:srgbClr val="E48312"/>
              </a:buClr>
              <a:buSzTx/>
              <a:buFont typeface="Calibri" panose="020F0502020204030204" pitchFamily="34" charset="0"/>
              <a:buNone/>
              <a:tabLst/>
              <a:defRPr/>
            </a:pPr>
            <a:r>
              <a:rPr lang="en-US" dirty="0">
                <a:solidFill>
                  <a:schemeClr val="bg1"/>
                </a:solidFill>
              </a:rPr>
              <a:t>The Framework is designed for: </a:t>
            </a:r>
          </a:p>
          <a:p>
            <a:pPr marL="285750" marR="0" lvl="0" indent="-285750" algn="just" defTabSz="914400" rtl="0" eaLnBrk="1" fontAlgn="auto" latinLnBrk="0" hangingPunct="1">
              <a:lnSpc>
                <a:spcPct val="90000"/>
              </a:lnSpc>
              <a:spcBef>
                <a:spcPts val="0"/>
              </a:spcBef>
              <a:spcAft>
                <a:spcPts val="600"/>
              </a:spcAft>
              <a:buClr>
                <a:srgbClr val="E48312"/>
              </a:buClr>
              <a:buSzTx/>
              <a:buFont typeface="Wingdings" panose="05000000000000000000" pitchFamily="2" charset="2"/>
              <a:buChar char="q"/>
              <a:tabLst/>
              <a:defRPr/>
            </a:pPr>
            <a:r>
              <a:rPr lang="en-US" dirty="0">
                <a:solidFill>
                  <a:schemeClr val="bg1"/>
                </a:solidFill>
              </a:rPr>
              <a:t>researchers to evaluate and plan their professional development,</a:t>
            </a:r>
          </a:p>
          <a:p>
            <a:pPr marL="285750" marR="0" lvl="0" indent="-285750" algn="just" defTabSz="914400" rtl="0" eaLnBrk="1" fontAlgn="auto" latinLnBrk="0" hangingPunct="1">
              <a:lnSpc>
                <a:spcPct val="90000"/>
              </a:lnSpc>
              <a:spcBef>
                <a:spcPts val="0"/>
              </a:spcBef>
              <a:spcAft>
                <a:spcPts val="600"/>
              </a:spcAft>
              <a:buClr>
                <a:srgbClr val="E48312"/>
              </a:buClr>
              <a:buSzTx/>
              <a:buFont typeface="Wingdings" panose="05000000000000000000" pitchFamily="2" charset="2"/>
              <a:buChar char="q"/>
              <a:tabLst/>
              <a:defRPr/>
            </a:pPr>
            <a:r>
              <a:rPr lang="en-US" dirty="0">
                <a:solidFill>
                  <a:schemeClr val="bg1"/>
                </a:solidFill>
              </a:rPr>
              <a:t>managers and supervisors of researchers in their role supporting the development of researchers, </a:t>
            </a:r>
          </a:p>
          <a:p>
            <a:pPr marL="285750" marR="0" lvl="0" indent="-285750" algn="just" defTabSz="914400" rtl="0" eaLnBrk="1" fontAlgn="auto" latinLnBrk="0" hangingPunct="1">
              <a:lnSpc>
                <a:spcPct val="90000"/>
              </a:lnSpc>
              <a:spcBef>
                <a:spcPts val="0"/>
              </a:spcBef>
              <a:spcAft>
                <a:spcPts val="600"/>
              </a:spcAft>
              <a:buClr>
                <a:srgbClr val="E48312"/>
              </a:buClr>
              <a:buSzTx/>
              <a:buFont typeface="Wingdings" panose="05000000000000000000" pitchFamily="2" charset="2"/>
              <a:buChar char="q"/>
              <a:tabLst/>
              <a:defRPr/>
            </a:pPr>
            <a:r>
              <a:rPr lang="en-US" dirty="0">
                <a:solidFill>
                  <a:schemeClr val="bg1"/>
                </a:solidFill>
              </a:rPr>
              <a:t>trainers, developers, human resources specialists and careers advisors in the planning and provision of support for researchers’ development. </a:t>
            </a:r>
          </a:p>
          <a:p>
            <a:pPr marL="285750" marR="0" lvl="0" indent="-285750" algn="just" defTabSz="914400" rtl="0" eaLnBrk="1" fontAlgn="auto" latinLnBrk="0" hangingPunct="1">
              <a:lnSpc>
                <a:spcPct val="90000"/>
              </a:lnSpc>
              <a:spcBef>
                <a:spcPts val="0"/>
              </a:spcBef>
              <a:spcAft>
                <a:spcPts val="600"/>
              </a:spcAft>
              <a:buClr>
                <a:srgbClr val="E48312"/>
              </a:buClr>
              <a:buSzTx/>
              <a:buFont typeface="Wingdings" panose="05000000000000000000" pitchFamily="2" charset="2"/>
              <a:buChar char="q"/>
              <a:tabLst/>
              <a:defRPr/>
            </a:pPr>
            <a:endParaRPr lang="en-US" dirty="0">
              <a:solidFill>
                <a:schemeClr val="bg1"/>
              </a:solidFill>
            </a:endParaRPr>
          </a:p>
          <a:p>
            <a:pPr marR="0" lvl="0" algn="just" defTabSz="914400" rtl="0" eaLnBrk="1" fontAlgn="auto" latinLnBrk="0" hangingPunct="1">
              <a:lnSpc>
                <a:spcPct val="90000"/>
              </a:lnSpc>
              <a:spcBef>
                <a:spcPts val="0"/>
              </a:spcBef>
              <a:spcAft>
                <a:spcPts val="600"/>
              </a:spcAft>
              <a:buClr>
                <a:srgbClr val="E48312"/>
              </a:buClr>
              <a:buSzTx/>
              <a:tabLst/>
              <a:defRPr/>
            </a:pPr>
            <a:r>
              <a:rPr lang="en-US" dirty="0">
                <a:solidFill>
                  <a:schemeClr val="bg1"/>
                </a:solidFill>
              </a:rPr>
              <a:t>It will also be of interest to employers to understand the </a:t>
            </a:r>
            <a:r>
              <a:rPr lang="en-US" sz="2400" dirty="0">
                <a:solidFill>
                  <a:schemeClr val="bg1"/>
                </a:solidFill>
              </a:rPr>
              <a:t>portfolio of skills unique to researchers </a:t>
            </a:r>
            <a:r>
              <a:rPr lang="en-US" dirty="0">
                <a:solidFill>
                  <a:schemeClr val="bg1"/>
                </a:solidFill>
              </a:rPr>
              <a:t>and their potential as highly-valued employees</a:t>
            </a:r>
            <a:endParaRPr kumimoji="0" lang="en-US" b="0" i="0" u="none" strike="noStrike" kern="1200" cap="none" spc="0" normalizeH="0" baseline="0" noProof="0" dirty="0">
              <a:ln>
                <a:noFill/>
              </a:ln>
              <a:solidFill>
                <a:schemeClr val="bg1"/>
              </a:solidFill>
              <a:effectLst/>
              <a:uLnTx/>
              <a:uFillTx/>
              <a:ea typeface="+mn-ea"/>
              <a:cs typeface="+mn-cs"/>
            </a:endParaRPr>
          </a:p>
        </p:txBody>
      </p:sp>
      <p:sp>
        <p:nvSpPr>
          <p:cNvPr id="21" name="Rectangle 20">
            <a:extLst>
              <a:ext uri="{FF2B5EF4-FFF2-40B4-BE49-F238E27FC236}">
                <a16:creationId xmlns:a16="http://schemas.microsoft.com/office/drawing/2014/main" id="{FD745DAE-5A8A-44FA-937C-CD65CF7A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67696AA1-B1DD-4C75-9AC1-69EE9F65F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magine 4" descr="Immagine che contiene grafico&#10;&#10;Descrizione generata automaticamente">
            <a:extLst>
              <a:ext uri="{FF2B5EF4-FFF2-40B4-BE49-F238E27FC236}">
                <a16:creationId xmlns:a16="http://schemas.microsoft.com/office/drawing/2014/main" id="{E0444E40-C401-67AB-1772-6ECBFEDD9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9819" y="3870973"/>
            <a:ext cx="3609294" cy="2463343"/>
          </a:xfrm>
          <a:prstGeom prst="rect">
            <a:avLst/>
          </a:prstGeom>
          <a:effectLst>
            <a:outerShdw blurRad="50800" dist="50800" dir="5400000" algn="ctr" rotWithShape="0">
              <a:srgbClr val="000000">
                <a:alpha val="42000"/>
              </a:srgbClr>
            </a:outerShdw>
          </a:effectLst>
        </p:spPr>
      </p:pic>
      <p:pic>
        <p:nvPicPr>
          <p:cNvPr id="8" name="Immagine 7" descr="Immagine che contiene logo&#10;&#10;Descrizione generata automaticamente">
            <a:extLst>
              <a:ext uri="{FF2B5EF4-FFF2-40B4-BE49-F238E27FC236}">
                <a16:creationId xmlns:a16="http://schemas.microsoft.com/office/drawing/2014/main" id="{70A370DE-5430-B915-7A4E-415F4D1E5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770" y="744101"/>
            <a:ext cx="3810000" cy="2343150"/>
          </a:xfrm>
          <a:prstGeom prst="rect">
            <a:avLst/>
          </a:prstGeom>
        </p:spPr>
      </p:pic>
    </p:spTree>
    <p:extLst>
      <p:ext uri="{BB962C8B-B14F-4D97-AF65-F5344CB8AC3E}">
        <p14:creationId xmlns:p14="http://schemas.microsoft.com/office/powerpoint/2010/main" val="52097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3">
            <a:alphaModFix amt="50000"/>
          </a:blip>
          <a:srcRect t="14122"/>
          <a:stretch/>
        </p:blipFill>
        <p:spPr>
          <a:xfrm>
            <a:off x="20" y="10"/>
            <a:ext cx="12191980" cy="6857990"/>
          </a:xfrm>
          <a:prstGeom prst="rect">
            <a:avLst/>
          </a:prstGeom>
        </p:spPr>
      </p:pic>
      <p:sp>
        <p:nvSpPr>
          <p:cNvPr id="2" name="CasellaDiTesto 1">
            <a:extLst>
              <a:ext uri="{FF2B5EF4-FFF2-40B4-BE49-F238E27FC236}">
                <a16:creationId xmlns:a16="http://schemas.microsoft.com/office/drawing/2014/main" id="{71B41FEA-E358-D320-5A6F-9BE5A2398693}"/>
              </a:ext>
            </a:extLst>
          </p:cNvPr>
          <p:cNvSpPr txBox="1"/>
          <p:nvPr/>
        </p:nvSpPr>
        <p:spPr>
          <a:xfrm>
            <a:off x="2495155" y="1448972"/>
            <a:ext cx="7985276"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How to </a:t>
            </a:r>
            <a:r>
              <a:rPr kumimoji="0" lang="it-IT" sz="2400" b="1" i="0" u="none" strike="noStrike" kern="1200" cap="none" spc="0" normalizeH="0" baseline="0" noProof="0" dirty="0" err="1">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identify</a:t>
            </a:r>
            <a:r>
              <a:rPr kumimoji="0" lang="it-IT" sz="24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it-IT" sz="2400" b="1" i="0" u="none" strike="noStrike" kern="1200" cap="none" spc="0" normalizeH="0" baseline="0" noProof="0" dirty="0" err="1">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your</a:t>
            </a:r>
            <a:r>
              <a:rPr kumimoji="0" lang="it-IT" sz="24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it-IT" sz="2400" b="1" i="0" u="none" strike="noStrike" kern="1200" cap="none" spc="0" normalizeH="0" baseline="0" noProof="0" dirty="0" err="1">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strengths</a:t>
            </a:r>
            <a:r>
              <a:rPr kumimoji="0" lang="it-IT" sz="24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 and </a:t>
            </a:r>
            <a:r>
              <a:rPr kumimoji="0" lang="it-IT" sz="2400" b="1" i="0" u="none" strike="noStrike" kern="1200" cap="none" spc="0" normalizeH="0" baseline="0" noProof="0" dirty="0" err="1">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weaknesses</a:t>
            </a:r>
            <a:r>
              <a:rPr kumimoji="0" lang="it-IT" sz="24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it-IT" sz="2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Trade Gothic Next Light"/>
              <a:ea typeface="+mn-ea"/>
              <a:cs typeface="+mn-cs"/>
            </a:endParaRPr>
          </a:p>
        </p:txBody>
      </p:sp>
      <p:sp>
        <p:nvSpPr>
          <p:cNvPr id="5" name="CasellaDiTesto 4">
            <a:extLst>
              <a:ext uri="{FF2B5EF4-FFF2-40B4-BE49-F238E27FC236}">
                <a16:creationId xmlns:a16="http://schemas.microsoft.com/office/drawing/2014/main" id="{2FA5360A-21B5-4D19-A43E-CFB31EB2949E}"/>
              </a:ext>
            </a:extLst>
          </p:cNvPr>
          <p:cNvSpPr txBox="1"/>
          <p:nvPr/>
        </p:nvSpPr>
        <p:spPr>
          <a:xfrm>
            <a:off x="2858610" y="2187636"/>
            <a:ext cx="4998128" cy="923330"/>
          </a:xfrm>
          <a:prstGeom prst="rect">
            <a:avLst/>
          </a:prstGeom>
          <a:noFill/>
        </p:spPr>
        <p:txBody>
          <a:bodyPr wrap="square" rtlCol="0">
            <a:spAutoFit/>
          </a:bodyPr>
          <a:lstStyle/>
          <a:p>
            <a:r>
              <a:rPr lang="it-IT" sz="3600" dirty="0">
                <a:latin typeface="Calibri" panose="020F0502020204030204" pitchFamily="34" charset="0"/>
                <a:cs typeface="Calibri" panose="020F0502020204030204" pitchFamily="34" charset="0"/>
              </a:rPr>
              <a:t>DOCPRO by  ABG, Paris</a:t>
            </a:r>
          </a:p>
          <a:p>
            <a:r>
              <a:rPr lang="it-IT" dirty="0"/>
              <a:t>https://www.mydocpro.org/en</a:t>
            </a:r>
          </a:p>
        </p:txBody>
      </p:sp>
      <p:sp>
        <p:nvSpPr>
          <p:cNvPr id="6" name="CasellaDiTesto 5">
            <a:extLst>
              <a:ext uri="{FF2B5EF4-FFF2-40B4-BE49-F238E27FC236}">
                <a16:creationId xmlns:a16="http://schemas.microsoft.com/office/drawing/2014/main" id="{5B7F1F10-9DCF-4C77-BDC7-2A0653C333A2}"/>
              </a:ext>
            </a:extLst>
          </p:cNvPr>
          <p:cNvSpPr txBox="1"/>
          <p:nvPr/>
        </p:nvSpPr>
        <p:spPr>
          <a:xfrm>
            <a:off x="2738761" y="3844031"/>
            <a:ext cx="5237825" cy="1754326"/>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PhD-holders are in the vanguard of their scientific discipline. They are also well-rounded professionals with skills extending beyond their area of expertise. </a:t>
            </a:r>
            <a:r>
              <a:rPr lang="en-US" b="1" dirty="0" err="1">
                <a:latin typeface="Calibri" panose="020F0502020204030204" pitchFamily="34" charset="0"/>
                <a:cs typeface="Calibri" panose="020F0502020204030204" pitchFamily="34" charset="0"/>
              </a:rPr>
              <a:t>DocPro</a:t>
            </a:r>
            <a:r>
              <a:rPr lang="en-US" b="1" dirty="0">
                <a:latin typeface="Calibri" panose="020F0502020204030204" pitchFamily="34" charset="0"/>
                <a:cs typeface="Calibri" panose="020F0502020204030204" pitchFamily="34" charset="0"/>
              </a:rPr>
              <a:t> describes the 24 core competencies that they develop in the course of their doctoral training and subsequent career.</a:t>
            </a:r>
            <a:endParaRPr lang="it-IT" b="1" dirty="0">
              <a:latin typeface="Calibri" panose="020F0502020204030204" pitchFamily="34" charset="0"/>
              <a:cs typeface="Calibri" panose="020F0502020204030204" pitchFamily="34" charset="0"/>
            </a:endParaRPr>
          </a:p>
        </p:txBody>
      </p:sp>
      <p:pic>
        <p:nvPicPr>
          <p:cNvPr id="10" name="Immagine 9">
            <a:extLst>
              <a:ext uri="{FF2B5EF4-FFF2-40B4-BE49-F238E27FC236}">
                <a16:creationId xmlns:a16="http://schemas.microsoft.com/office/drawing/2014/main" id="{551C762E-7531-4973-86FE-05137DB8D911}"/>
              </a:ext>
            </a:extLst>
          </p:cNvPr>
          <p:cNvPicPr>
            <a:picLocks noChangeAspect="1"/>
          </p:cNvPicPr>
          <p:nvPr/>
        </p:nvPicPr>
        <p:blipFill>
          <a:blip r:embed="rId4"/>
          <a:stretch>
            <a:fillRect/>
          </a:stretch>
        </p:blipFill>
        <p:spPr>
          <a:xfrm>
            <a:off x="-118533" y="0"/>
            <a:ext cx="12462933" cy="7010400"/>
          </a:xfrm>
          <a:prstGeom prst="rect">
            <a:avLst/>
          </a:prstGeom>
        </p:spPr>
      </p:pic>
    </p:spTree>
    <p:extLst>
      <p:ext uri="{BB962C8B-B14F-4D97-AF65-F5344CB8AC3E}">
        <p14:creationId xmlns:p14="http://schemas.microsoft.com/office/powerpoint/2010/main" val="395970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C2DC10F-CD76-43DC-9E0B-CB291F740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1C18170A-08B7-4230-A012-B24C20E39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52188B95-E375-4977-9E9C-E28CE956F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a:extLst>
              <a:ext uri="{FF2B5EF4-FFF2-40B4-BE49-F238E27FC236}">
                <a16:creationId xmlns:a16="http://schemas.microsoft.com/office/drawing/2014/main" id="{80F21A53-B18D-481C-B46E-6F4AD21E9878}"/>
              </a:ext>
            </a:extLst>
          </p:cNvPr>
          <p:cNvSpPr txBox="1"/>
          <p:nvPr/>
        </p:nvSpPr>
        <p:spPr>
          <a:xfrm>
            <a:off x="5144679" y="634946"/>
            <a:ext cx="6405063"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endParaRPr lang="en-US" spc="-50" dirty="0">
              <a:solidFill>
                <a:schemeClr val="tx1">
                  <a:lumMod val="75000"/>
                  <a:lumOff val="25000"/>
                </a:schemeClr>
              </a:solidFill>
              <a:latin typeface="+mj-lt"/>
              <a:ea typeface="+mj-ea"/>
              <a:cs typeface="+mj-cs"/>
            </a:endParaRPr>
          </a:p>
        </p:txBody>
      </p:sp>
      <p:pic>
        <p:nvPicPr>
          <p:cNvPr id="7" name="Immagine 6" descr="Immagine che contiene logo&#10;&#10;Descrizione generata automaticamente">
            <a:extLst>
              <a:ext uri="{FF2B5EF4-FFF2-40B4-BE49-F238E27FC236}">
                <a16:creationId xmlns:a16="http://schemas.microsoft.com/office/drawing/2014/main" id="{53FB4F01-BD82-C140-1587-C28D0D44D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5376"/>
            <a:ext cx="4020297" cy="1318657"/>
          </a:xfrm>
          <a:prstGeom prst="rect">
            <a:avLst/>
          </a:prstGeom>
        </p:spPr>
      </p:pic>
      <p:cxnSp>
        <p:nvCxnSpPr>
          <p:cNvPr id="37" name="Straight Connector 36">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useBgFill="1">
        <p:nvSpPr>
          <p:cNvPr id="3" name="CasellaDiTesto 2">
            <a:extLst>
              <a:ext uri="{FF2B5EF4-FFF2-40B4-BE49-F238E27FC236}">
                <a16:creationId xmlns:a16="http://schemas.microsoft.com/office/drawing/2014/main" id="{70A5C877-F31D-4C30-A474-CABC22D06FD9}"/>
              </a:ext>
            </a:extLst>
          </p:cNvPr>
          <p:cNvSpPr txBox="1"/>
          <p:nvPr/>
        </p:nvSpPr>
        <p:spPr>
          <a:xfrm>
            <a:off x="4427344" y="1737845"/>
            <a:ext cx="7357610" cy="4131735"/>
          </a:xfrm>
          <a:prstGeom prst="rect">
            <a:avLst/>
          </a:prstGeom>
        </p:spPr>
        <p:txBody>
          <a:bodyPr vert="horz" lIns="0" tIns="45720" rIns="0" bIns="45720" rtlCol="0">
            <a:normAutofit fontScale="92500" lnSpcReduction="20000"/>
          </a:bodyPr>
          <a:lstStyle/>
          <a:p>
            <a:pPr algn="just"/>
            <a:r>
              <a:rPr lang="it-IT" sz="2400" dirty="0"/>
              <a:t>DOCPRO </a:t>
            </a:r>
            <a:r>
              <a:rPr lang="it-IT" sz="2400" dirty="0" err="1"/>
              <a:t>describes</a:t>
            </a:r>
            <a:r>
              <a:rPr lang="it-IT" sz="2400" dirty="0"/>
              <a:t> the 24 core </a:t>
            </a:r>
            <a:r>
              <a:rPr lang="it-IT" sz="2400" dirty="0" err="1"/>
              <a:t>competencies</a:t>
            </a:r>
            <a:r>
              <a:rPr lang="it-IT" sz="2400" dirty="0"/>
              <a:t> </a:t>
            </a:r>
            <a:r>
              <a:rPr lang="it-IT" sz="2400" dirty="0" err="1"/>
              <a:t>that</a:t>
            </a:r>
            <a:r>
              <a:rPr lang="it-IT" sz="2400" dirty="0"/>
              <a:t> </a:t>
            </a:r>
            <a:r>
              <a:rPr lang="it-IT" sz="2400" dirty="0" err="1"/>
              <a:t>PhDs</a:t>
            </a:r>
            <a:r>
              <a:rPr lang="it-IT" sz="2400" dirty="0"/>
              <a:t> </a:t>
            </a:r>
            <a:r>
              <a:rPr lang="it-IT" sz="2400" dirty="0" err="1"/>
              <a:t>develop</a:t>
            </a:r>
            <a:r>
              <a:rPr lang="it-IT" sz="2400" dirty="0"/>
              <a:t> in the </a:t>
            </a:r>
            <a:r>
              <a:rPr lang="it-IT" sz="2400" dirty="0" err="1"/>
              <a:t>course</a:t>
            </a:r>
            <a:r>
              <a:rPr lang="it-IT" sz="2400" dirty="0"/>
              <a:t> of </a:t>
            </a:r>
            <a:r>
              <a:rPr lang="it-IT" sz="2400" dirty="0" err="1"/>
              <a:t>their</a:t>
            </a:r>
            <a:r>
              <a:rPr lang="it-IT" sz="2400" dirty="0"/>
              <a:t> </a:t>
            </a:r>
            <a:r>
              <a:rPr lang="it-IT" sz="2400" dirty="0" err="1"/>
              <a:t>doctoral</a:t>
            </a:r>
            <a:r>
              <a:rPr lang="it-IT" sz="2400" dirty="0"/>
              <a:t> training and </a:t>
            </a:r>
            <a:r>
              <a:rPr lang="it-IT" sz="2400" dirty="0" err="1"/>
              <a:t>subsequent</a:t>
            </a:r>
            <a:r>
              <a:rPr lang="it-IT" sz="2400" dirty="0"/>
              <a:t> career.</a:t>
            </a:r>
          </a:p>
          <a:p>
            <a:pPr algn="just" defTabSz="914400">
              <a:lnSpc>
                <a:spcPct val="90000"/>
              </a:lnSpc>
              <a:spcAft>
                <a:spcPts val="600"/>
              </a:spcAft>
              <a:buClr>
                <a:schemeClr val="accent1"/>
              </a:buClr>
              <a:buFont typeface="Calibri" panose="020F0502020204030204" pitchFamily="34" charset="0"/>
            </a:pPr>
            <a:endParaRPr lang="en-US" sz="2400" b="1" dirty="0"/>
          </a:p>
          <a:p>
            <a:pPr algn="just" defTabSz="914400">
              <a:lnSpc>
                <a:spcPct val="90000"/>
              </a:lnSpc>
              <a:spcAft>
                <a:spcPts val="600"/>
              </a:spcAft>
              <a:buClr>
                <a:schemeClr val="accent1"/>
              </a:buClr>
              <a:buFont typeface="Calibri" panose="020F0502020204030204" pitchFamily="34" charset="0"/>
            </a:pPr>
            <a:endParaRPr lang="en-US" sz="2400" b="1" dirty="0"/>
          </a:p>
          <a:p>
            <a:pPr algn="just" defTabSz="914400">
              <a:lnSpc>
                <a:spcPct val="90000"/>
              </a:lnSpc>
              <a:spcAft>
                <a:spcPts val="600"/>
              </a:spcAft>
              <a:buClr>
                <a:schemeClr val="accent1"/>
              </a:buClr>
              <a:buFont typeface="Calibri" panose="020F0502020204030204" pitchFamily="34" charset="0"/>
            </a:pPr>
            <a:r>
              <a:rPr lang="en-US" sz="2400" dirty="0" err="1"/>
              <a:t>DocPro</a:t>
            </a:r>
            <a:r>
              <a:rPr lang="en-US" sz="2400" dirty="0"/>
              <a:t> provides an overview of the competencies of PhD-holders to address three key needs:</a:t>
            </a:r>
          </a:p>
          <a:p>
            <a:pPr marL="342900" indent="-342900" algn="just" defTabSz="914400">
              <a:lnSpc>
                <a:spcPct val="90000"/>
              </a:lnSpc>
              <a:spcAft>
                <a:spcPts val="600"/>
              </a:spcAft>
              <a:buClr>
                <a:schemeClr val="accent1"/>
              </a:buClr>
              <a:buFont typeface="Wingdings" panose="05000000000000000000" pitchFamily="2" charset="2"/>
              <a:buChar char="q"/>
            </a:pPr>
            <a:r>
              <a:rPr lang="en-US" sz="2400" dirty="0"/>
              <a:t>promoting the idea that a PhD-holder, backed by training in scientific research, is a professional who has acquired all the competencies and people skills needed to meet the needs of the corporate world,</a:t>
            </a:r>
          </a:p>
          <a:p>
            <a:pPr marL="342900" indent="-342900" algn="just" defTabSz="914400">
              <a:lnSpc>
                <a:spcPct val="90000"/>
              </a:lnSpc>
              <a:spcAft>
                <a:spcPts val="600"/>
              </a:spcAft>
              <a:buClr>
                <a:schemeClr val="accent1"/>
              </a:buClr>
              <a:buFont typeface="Wingdings" panose="05000000000000000000" pitchFamily="2" charset="2"/>
              <a:buChar char="q"/>
            </a:pPr>
            <a:r>
              <a:rPr lang="en-US" sz="2400" dirty="0"/>
              <a:t>building a bridge between the research and corporate worlds through the development of a common language,</a:t>
            </a:r>
          </a:p>
          <a:p>
            <a:pPr marL="342900" indent="-342900" algn="just" defTabSz="914400">
              <a:lnSpc>
                <a:spcPct val="90000"/>
              </a:lnSpc>
              <a:spcAft>
                <a:spcPts val="600"/>
              </a:spcAft>
              <a:buClr>
                <a:schemeClr val="accent1"/>
              </a:buClr>
              <a:buFont typeface="Wingdings" panose="05000000000000000000" pitchFamily="2" charset="2"/>
              <a:buChar char="q"/>
            </a:pPr>
            <a:r>
              <a:rPr lang="en-US" sz="2400" dirty="0"/>
              <a:t>facilitating communication between PhD-holders seeking new career opportunities, and recruitment officers.</a:t>
            </a:r>
          </a:p>
          <a:p>
            <a:pPr defTabSz="914400">
              <a:lnSpc>
                <a:spcPct val="90000"/>
              </a:lnSpc>
              <a:spcAft>
                <a:spcPts val="600"/>
              </a:spcAft>
              <a:buClr>
                <a:schemeClr val="accent1"/>
              </a:buClr>
              <a:buFont typeface="Calibri" panose="020F0502020204030204" pitchFamily="34" charset="0"/>
            </a:pPr>
            <a:endParaRPr lang="en-US" sz="1100" dirty="0">
              <a:solidFill>
                <a:schemeClr val="tx1">
                  <a:lumMod val="75000"/>
                  <a:lumOff val="25000"/>
                </a:schemeClr>
              </a:solidFill>
            </a:endParaRPr>
          </a:p>
        </p:txBody>
      </p:sp>
      <p:sp>
        <p:nvSpPr>
          <p:cNvPr id="39" name="Rectangle 38">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asellaDiTesto 1">
            <a:extLst>
              <a:ext uri="{FF2B5EF4-FFF2-40B4-BE49-F238E27FC236}">
                <a16:creationId xmlns:a16="http://schemas.microsoft.com/office/drawing/2014/main" id="{7189B3F9-0102-3116-D96E-385EA50CA27C}"/>
              </a:ext>
            </a:extLst>
          </p:cNvPr>
          <p:cNvSpPr txBox="1"/>
          <p:nvPr/>
        </p:nvSpPr>
        <p:spPr>
          <a:xfrm>
            <a:off x="4909467" y="694661"/>
            <a:ext cx="5373858" cy="725711"/>
          </a:xfrm>
          <a:prstGeom prst="rect">
            <a:avLst/>
          </a:prstGeom>
          <a:noFill/>
        </p:spPr>
        <p:txBody>
          <a:bodyPr wrap="square" rtlCol="0">
            <a:spAutoFit/>
          </a:bodyPr>
          <a:lstStyle/>
          <a:p>
            <a:pPr defTabSz="914400">
              <a:lnSpc>
                <a:spcPct val="85000"/>
              </a:lnSpc>
              <a:spcBef>
                <a:spcPct val="0"/>
              </a:spcBef>
              <a:spcAft>
                <a:spcPts val="600"/>
              </a:spcAft>
            </a:pPr>
            <a:r>
              <a:rPr lang="en-US" sz="4800" b="1" spc="-50" dirty="0">
                <a:solidFill>
                  <a:schemeClr val="tx1">
                    <a:lumMod val="75000"/>
                    <a:lumOff val="25000"/>
                  </a:schemeClr>
                </a:solidFill>
                <a:latin typeface="+mj-lt"/>
                <a:ea typeface="+mj-ea"/>
                <a:cs typeface="+mj-cs"/>
              </a:rPr>
              <a:t>DOCPRO </a:t>
            </a:r>
            <a:r>
              <a:rPr lang="en-US" sz="2400" b="1" spc="-50" dirty="0">
                <a:solidFill>
                  <a:schemeClr val="tx1">
                    <a:lumMod val="75000"/>
                    <a:lumOff val="25000"/>
                  </a:schemeClr>
                </a:solidFill>
                <a:latin typeface="+mj-lt"/>
                <a:ea typeface="+mj-ea"/>
                <a:cs typeface="+mj-cs"/>
              </a:rPr>
              <a:t>by ABG, Pari</a:t>
            </a:r>
            <a:r>
              <a:rPr lang="en-US" sz="2400" spc="-50" dirty="0">
                <a:solidFill>
                  <a:schemeClr val="tx1">
                    <a:lumMod val="75000"/>
                    <a:lumOff val="25000"/>
                  </a:schemeClr>
                </a:solidFill>
                <a:latin typeface="+mj-lt"/>
                <a:ea typeface="+mj-ea"/>
                <a:cs typeface="+mj-cs"/>
              </a:rPr>
              <a:t>s </a:t>
            </a:r>
          </a:p>
        </p:txBody>
      </p:sp>
      <p:sp>
        <p:nvSpPr>
          <p:cNvPr id="6" name="CasellaDiTesto 5">
            <a:extLst>
              <a:ext uri="{FF2B5EF4-FFF2-40B4-BE49-F238E27FC236}">
                <a16:creationId xmlns:a16="http://schemas.microsoft.com/office/drawing/2014/main" id="{F74D4DA2-6DCF-AC0A-BDC7-A92A4937A4B2}"/>
              </a:ext>
            </a:extLst>
          </p:cNvPr>
          <p:cNvSpPr txBox="1"/>
          <p:nvPr/>
        </p:nvSpPr>
        <p:spPr>
          <a:xfrm>
            <a:off x="489274" y="3437685"/>
            <a:ext cx="3448797" cy="1111073"/>
          </a:xfrm>
          <a:prstGeom prst="rect">
            <a:avLst/>
          </a:prstGeom>
          <a:noFill/>
        </p:spPr>
        <p:txBody>
          <a:bodyPr wrap="square" rtlCol="0">
            <a:spAutoFit/>
          </a:bodyPr>
          <a:lstStyle/>
          <a:p>
            <a:pPr algn="just"/>
            <a:endParaRPr lang="it-IT" sz="1800" dirty="0"/>
          </a:p>
          <a:p>
            <a:pPr algn="just" defTabSz="914400">
              <a:lnSpc>
                <a:spcPct val="90000"/>
              </a:lnSpc>
              <a:spcAft>
                <a:spcPts val="600"/>
              </a:spcAft>
              <a:buClr>
                <a:schemeClr val="accent1"/>
              </a:buClr>
              <a:buFont typeface="Calibri" panose="020F0502020204030204" pitchFamily="34" charset="0"/>
            </a:pPr>
            <a:r>
              <a:rPr lang="en-US" sz="1400" dirty="0"/>
              <a:t>https://www.mydocpro.org/en/about-docpro</a:t>
            </a:r>
          </a:p>
          <a:p>
            <a:endParaRPr lang="it-IT" dirty="0"/>
          </a:p>
        </p:txBody>
      </p:sp>
    </p:spTree>
    <p:extLst>
      <p:ext uri="{BB962C8B-B14F-4D97-AF65-F5344CB8AC3E}">
        <p14:creationId xmlns:p14="http://schemas.microsoft.com/office/powerpoint/2010/main" val="3900126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C2DC10F-CD76-43DC-9E0B-CB291F740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1C18170A-08B7-4230-A012-B24C20E39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52188B95-E375-4977-9E9C-E28CE956F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80F21A53-B18D-481C-B46E-6F4AD21E9878}"/>
              </a:ext>
            </a:extLst>
          </p:cNvPr>
          <p:cNvSpPr txBox="1"/>
          <p:nvPr/>
        </p:nvSpPr>
        <p:spPr>
          <a:xfrm>
            <a:off x="5146413" y="648590"/>
            <a:ext cx="6405063" cy="1450757"/>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85000"/>
              </a:lnSpc>
              <a:spcBef>
                <a:spcPct val="0"/>
              </a:spcBef>
              <a:spcAft>
                <a:spcPts val="600"/>
              </a:spcAft>
              <a:buClrTx/>
              <a:buSzTx/>
              <a:buFontTx/>
              <a:buNone/>
              <a:tabLst/>
              <a:defRPr/>
            </a:pPr>
            <a:endParaRPr kumimoji="0" lang="en-US" sz="18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n-ea"/>
              <a:cs typeface="+mn-cs"/>
            </a:endParaRPr>
          </a:p>
        </p:txBody>
      </p:sp>
      <p:cxnSp>
        <p:nvCxnSpPr>
          <p:cNvPr id="37" name="Straight Connector 36">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CasellaDiTesto 5">
            <a:extLst>
              <a:ext uri="{FF2B5EF4-FFF2-40B4-BE49-F238E27FC236}">
                <a16:creationId xmlns:a16="http://schemas.microsoft.com/office/drawing/2014/main" id="{135D06E9-55D7-47F7-B823-9DC39BB619B0}"/>
              </a:ext>
            </a:extLst>
          </p:cNvPr>
          <p:cNvSpPr txBox="1"/>
          <p:nvPr/>
        </p:nvSpPr>
        <p:spPr>
          <a:xfrm>
            <a:off x="5651863" y="740229"/>
            <a:ext cx="2072640" cy="426712"/>
          </a:xfrm>
          <a:prstGeom prst="rect">
            <a:avLst/>
          </a:prstGeom>
          <a:noFill/>
        </p:spPr>
        <p:txBody>
          <a:bodyPr wrap="square" rtlCol="0">
            <a:spAutoFit/>
          </a:bodyPr>
          <a:lstStyle/>
          <a:p>
            <a:endParaRPr lang="it-IT" dirty="0"/>
          </a:p>
        </p:txBody>
      </p:sp>
      <p:sp>
        <p:nvSpPr>
          <p:cNvPr id="8" name="CasellaDiTesto 7">
            <a:extLst>
              <a:ext uri="{FF2B5EF4-FFF2-40B4-BE49-F238E27FC236}">
                <a16:creationId xmlns:a16="http://schemas.microsoft.com/office/drawing/2014/main" id="{980181DC-1FE5-4A1B-8DFA-B2DD75DDE919}"/>
              </a:ext>
            </a:extLst>
          </p:cNvPr>
          <p:cNvSpPr txBox="1"/>
          <p:nvPr/>
        </p:nvSpPr>
        <p:spPr>
          <a:xfrm>
            <a:off x="5522284" y="2086188"/>
            <a:ext cx="5852160" cy="4247317"/>
          </a:xfrm>
          <a:prstGeom prst="rect">
            <a:avLst/>
          </a:prstGeom>
          <a:noFill/>
        </p:spPr>
        <p:txBody>
          <a:bodyPr wrap="square" rtlCol="0">
            <a:spAutoFit/>
          </a:bodyPr>
          <a:lstStyle/>
          <a:p>
            <a:pPr algn="just"/>
            <a:r>
              <a:rPr lang="en-US" b="1" dirty="0"/>
              <a:t>Find Your Doctor </a:t>
            </a:r>
            <a:r>
              <a:rPr lang="en-US" dirty="0"/>
              <a:t>is the sole agency in Italy devoted to specifically favor the employability of PhD holders on the job market outside Academia. Alongside several Italian Universities, the agency empowers PhD students and post docs with respect to their skills and potential as future innovators in a knowledge economy. Thanks to its database, including more than 7000 (and counting) registered </a:t>
            </a:r>
            <a:r>
              <a:rPr lang="en-US" dirty="0" err="1"/>
              <a:t>reserachers</a:t>
            </a:r>
            <a:r>
              <a:rPr lang="en-US" dirty="0"/>
              <a:t>, It also provides companies and non-academic organizations in general with an easy access to the expertise of PhD students and holders all around the country and abroad, selecting specialists for R&amp;D temporary projects, high-profile training courses, staff positions, social innovation initiatives and any project where a PhD-level view can be an asset.  </a:t>
            </a:r>
          </a:p>
          <a:p>
            <a:endParaRPr lang="it-IT" dirty="0"/>
          </a:p>
        </p:txBody>
      </p:sp>
      <p:pic>
        <p:nvPicPr>
          <p:cNvPr id="10" name="Immagine 9">
            <a:extLst>
              <a:ext uri="{FF2B5EF4-FFF2-40B4-BE49-F238E27FC236}">
                <a16:creationId xmlns:a16="http://schemas.microsoft.com/office/drawing/2014/main" id="{9120EE5D-D585-4B4D-9C17-5590B9DFE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477" y="2889903"/>
            <a:ext cx="3905250" cy="1171575"/>
          </a:xfrm>
          <a:prstGeom prst="rect">
            <a:avLst/>
          </a:prstGeom>
        </p:spPr>
      </p:pic>
    </p:spTree>
    <p:extLst>
      <p:ext uri="{BB962C8B-B14F-4D97-AF65-F5344CB8AC3E}">
        <p14:creationId xmlns:p14="http://schemas.microsoft.com/office/powerpoint/2010/main" val="2467114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0F21A53-B18D-481C-B46E-6F4AD21E9878}"/>
              </a:ext>
            </a:extLst>
          </p:cNvPr>
          <p:cNvSpPr txBox="1"/>
          <p:nvPr/>
        </p:nvSpPr>
        <p:spPr>
          <a:xfrm>
            <a:off x="5146413" y="648590"/>
            <a:ext cx="6405063" cy="1450757"/>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85000"/>
              </a:lnSpc>
              <a:spcBef>
                <a:spcPct val="0"/>
              </a:spcBef>
              <a:spcAft>
                <a:spcPts val="600"/>
              </a:spcAft>
              <a:buClrTx/>
              <a:buSzTx/>
              <a:buFontTx/>
              <a:buNone/>
              <a:tabLst/>
              <a:defRPr/>
            </a:pPr>
            <a:endParaRPr kumimoji="0" lang="en-US" sz="18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n-ea"/>
              <a:cs typeface="+mn-cs"/>
            </a:endParaRPr>
          </a:p>
        </p:txBody>
      </p:sp>
      <p:sp>
        <p:nvSpPr>
          <p:cNvPr id="6" name="CasellaDiTesto 5">
            <a:extLst>
              <a:ext uri="{FF2B5EF4-FFF2-40B4-BE49-F238E27FC236}">
                <a16:creationId xmlns:a16="http://schemas.microsoft.com/office/drawing/2014/main" id="{135D06E9-55D7-47F7-B823-9DC39BB619B0}"/>
              </a:ext>
            </a:extLst>
          </p:cNvPr>
          <p:cNvSpPr txBox="1"/>
          <p:nvPr/>
        </p:nvSpPr>
        <p:spPr>
          <a:xfrm>
            <a:off x="5651863" y="740229"/>
            <a:ext cx="2072640" cy="426712"/>
          </a:xfrm>
          <a:prstGeom prst="rect">
            <a:avLst/>
          </a:prstGeom>
          <a:noFill/>
        </p:spPr>
        <p:txBody>
          <a:bodyPr wrap="square" rtlCol="0">
            <a:spAutoFit/>
          </a:bodyPr>
          <a:lstStyle/>
          <a:p>
            <a:endParaRPr lang="it-IT" dirty="0"/>
          </a:p>
        </p:txBody>
      </p:sp>
      <p:pic>
        <p:nvPicPr>
          <p:cNvPr id="10" name="Immagine 9">
            <a:extLst>
              <a:ext uri="{FF2B5EF4-FFF2-40B4-BE49-F238E27FC236}">
                <a16:creationId xmlns:a16="http://schemas.microsoft.com/office/drawing/2014/main" id="{9120EE5D-D585-4B4D-9C17-5590B9DFE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163" y="2062327"/>
            <a:ext cx="3905250" cy="1171575"/>
          </a:xfrm>
          <a:prstGeom prst="rect">
            <a:avLst/>
          </a:prstGeom>
        </p:spPr>
      </p:pic>
      <p:sp>
        <p:nvSpPr>
          <p:cNvPr id="2" name="CasellaDiTesto 1">
            <a:extLst>
              <a:ext uri="{FF2B5EF4-FFF2-40B4-BE49-F238E27FC236}">
                <a16:creationId xmlns:a16="http://schemas.microsoft.com/office/drawing/2014/main" id="{DED26212-8374-4025-BB67-3CB480737BB6}"/>
              </a:ext>
            </a:extLst>
          </p:cNvPr>
          <p:cNvSpPr txBox="1"/>
          <p:nvPr/>
        </p:nvSpPr>
        <p:spPr>
          <a:xfrm>
            <a:off x="5146413" y="1715709"/>
            <a:ext cx="6828670" cy="2585323"/>
          </a:xfrm>
          <a:prstGeom prst="rect">
            <a:avLst/>
          </a:prstGeom>
          <a:noFill/>
        </p:spPr>
        <p:txBody>
          <a:bodyPr wrap="square" rtlCol="0">
            <a:spAutoFit/>
          </a:bodyPr>
          <a:lstStyle/>
          <a:p>
            <a:pPr algn="just"/>
            <a:r>
              <a:rPr lang="en-US" b="1" dirty="0"/>
              <a:t>Find Your Doctor is also involved in a constant pro-bono activity aiming to help researchers self-assess, orient on the job market, learn their own value, how to communicate it and the tools that can help figure their future career. </a:t>
            </a:r>
          </a:p>
          <a:p>
            <a:pPr algn="just"/>
            <a:r>
              <a:rPr lang="en-US" dirty="0"/>
              <a:t>The agency share contents for its community on the social networks (several thousands researchers) and organizes or participate live and on-line events, often in collaboration with PhD organizations such as ADI (Italian Doctorate holders association), </a:t>
            </a:r>
            <a:r>
              <a:rPr lang="en-US" dirty="0" err="1"/>
              <a:t>Eurodoc</a:t>
            </a:r>
            <a:r>
              <a:rPr lang="en-US" dirty="0"/>
              <a:t> and the Marie Curie Alumni Association MCAA. </a:t>
            </a:r>
          </a:p>
        </p:txBody>
      </p:sp>
    </p:spTree>
    <p:extLst>
      <p:ext uri="{BB962C8B-B14F-4D97-AF65-F5344CB8AC3E}">
        <p14:creationId xmlns:p14="http://schemas.microsoft.com/office/powerpoint/2010/main" val="2275098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4">
            <a:extLst>
              <a:ext uri="{FF2B5EF4-FFF2-40B4-BE49-F238E27FC236}">
                <a16:creationId xmlns:a16="http://schemas.microsoft.com/office/drawing/2014/main" id="{E68C461E-D8E1-A3E8-5AE5-25861616BD4F}"/>
              </a:ext>
            </a:extLst>
          </p:cNvPr>
          <p:cNvSpPr/>
          <p:nvPr/>
        </p:nvSpPr>
        <p:spPr>
          <a:xfrm>
            <a:off x="1257299" y="1866900"/>
            <a:ext cx="2476500" cy="156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a:extLst>
              <a:ext uri="{FF2B5EF4-FFF2-40B4-BE49-F238E27FC236}">
                <a16:creationId xmlns:a16="http://schemas.microsoft.com/office/drawing/2014/main" id="{946DDA93-0977-7B19-8140-860EE159AACB}"/>
              </a:ext>
            </a:extLst>
          </p:cNvPr>
          <p:cNvSpPr txBox="1"/>
          <p:nvPr/>
        </p:nvSpPr>
        <p:spPr>
          <a:xfrm>
            <a:off x="1257300" y="2463284"/>
            <a:ext cx="2305048" cy="461665"/>
          </a:xfrm>
          <a:prstGeom prst="rect">
            <a:avLst/>
          </a:prstGeom>
          <a:noFill/>
        </p:spPr>
        <p:txBody>
          <a:bodyPr wrap="square" rtlCol="0">
            <a:spAutoFit/>
          </a:bodyPr>
          <a:lstStyle/>
          <a:p>
            <a:r>
              <a:rPr lang="it-IT" sz="2400" b="1" dirty="0"/>
              <a:t>Career Services </a:t>
            </a:r>
          </a:p>
        </p:txBody>
      </p:sp>
      <p:sp>
        <p:nvSpPr>
          <p:cNvPr id="7" name="Ovale 6">
            <a:extLst>
              <a:ext uri="{FF2B5EF4-FFF2-40B4-BE49-F238E27FC236}">
                <a16:creationId xmlns:a16="http://schemas.microsoft.com/office/drawing/2014/main" id="{1E780594-8933-AA45-5F6D-18291F6DF19C}"/>
              </a:ext>
            </a:extLst>
          </p:cNvPr>
          <p:cNvSpPr/>
          <p:nvPr/>
        </p:nvSpPr>
        <p:spPr>
          <a:xfrm>
            <a:off x="7886702" y="1935718"/>
            <a:ext cx="2667000" cy="1562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9F0F7C92-CF1C-24FA-E727-88F21DCBD11D}"/>
              </a:ext>
            </a:extLst>
          </p:cNvPr>
          <p:cNvSpPr/>
          <p:nvPr/>
        </p:nvSpPr>
        <p:spPr>
          <a:xfrm>
            <a:off x="7762878" y="4136082"/>
            <a:ext cx="2914648" cy="156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C37F3DD8-9172-6CFF-628F-DC03F8ECC625}"/>
              </a:ext>
            </a:extLst>
          </p:cNvPr>
          <p:cNvSpPr/>
          <p:nvPr/>
        </p:nvSpPr>
        <p:spPr>
          <a:xfrm>
            <a:off x="1257299" y="4025384"/>
            <a:ext cx="2676525" cy="156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6DA3E196-8F3A-FC01-DE2B-8FAE602E5AE4}"/>
              </a:ext>
            </a:extLst>
          </p:cNvPr>
          <p:cNvSpPr txBox="1"/>
          <p:nvPr/>
        </p:nvSpPr>
        <p:spPr>
          <a:xfrm>
            <a:off x="8577265" y="2362824"/>
            <a:ext cx="1733550" cy="830997"/>
          </a:xfrm>
          <a:prstGeom prst="rect">
            <a:avLst/>
          </a:prstGeom>
          <a:noFill/>
        </p:spPr>
        <p:txBody>
          <a:bodyPr wrap="square" rtlCol="0">
            <a:spAutoFit/>
          </a:bodyPr>
          <a:lstStyle/>
          <a:p>
            <a:r>
              <a:rPr lang="it-IT" sz="2400" b="1" dirty="0"/>
              <a:t>Career Counselling </a:t>
            </a:r>
          </a:p>
        </p:txBody>
      </p:sp>
      <p:sp>
        <p:nvSpPr>
          <p:cNvPr id="11" name="CasellaDiTesto 10">
            <a:extLst>
              <a:ext uri="{FF2B5EF4-FFF2-40B4-BE49-F238E27FC236}">
                <a16:creationId xmlns:a16="http://schemas.microsoft.com/office/drawing/2014/main" id="{344BCDF2-A20C-E267-1870-75CBDE06C1D6}"/>
              </a:ext>
            </a:extLst>
          </p:cNvPr>
          <p:cNvSpPr txBox="1"/>
          <p:nvPr/>
        </p:nvSpPr>
        <p:spPr>
          <a:xfrm>
            <a:off x="1257299" y="4686300"/>
            <a:ext cx="2257425" cy="461665"/>
          </a:xfrm>
          <a:prstGeom prst="rect">
            <a:avLst/>
          </a:prstGeom>
          <a:noFill/>
        </p:spPr>
        <p:txBody>
          <a:bodyPr wrap="square" rtlCol="0">
            <a:spAutoFit/>
          </a:bodyPr>
          <a:lstStyle/>
          <a:p>
            <a:r>
              <a:rPr lang="it-IT" sz="2400" b="1" dirty="0"/>
              <a:t>Career Coaching </a:t>
            </a:r>
          </a:p>
        </p:txBody>
      </p:sp>
      <p:sp>
        <p:nvSpPr>
          <p:cNvPr id="12" name="CasellaDiTesto 11">
            <a:extLst>
              <a:ext uri="{FF2B5EF4-FFF2-40B4-BE49-F238E27FC236}">
                <a16:creationId xmlns:a16="http://schemas.microsoft.com/office/drawing/2014/main" id="{0D49C8F6-89F8-F52A-4D16-740CEE5DF64D}"/>
              </a:ext>
            </a:extLst>
          </p:cNvPr>
          <p:cNvSpPr txBox="1"/>
          <p:nvPr/>
        </p:nvSpPr>
        <p:spPr>
          <a:xfrm>
            <a:off x="7886702" y="4686300"/>
            <a:ext cx="2790823" cy="461665"/>
          </a:xfrm>
          <a:prstGeom prst="rect">
            <a:avLst/>
          </a:prstGeom>
          <a:noFill/>
        </p:spPr>
        <p:txBody>
          <a:bodyPr wrap="square" rtlCol="0">
            <a:spAutoFit/>
          </a:bodyPr>
          <a:lstStyle/>
          <a:p>
            <a:pPr algn="ctr"/>
            <a:r>
              <a:rPr lang="it-IT" sz="2400" b="1" dirty="0"/>
              <a:t>Career Consulting</a:t>
            </a:r>
          </a:p>
        </p:txBody>
      </p:sp>
      <p:pic>
        <p:nvPicPr>
          <p:cNvPr id="14" name="Immagine 13" descr="Immagine che contiene giocattolo&#10;&#10;Descrizione generata automaticamente">
            <a:extLst>
              <a:ext uri="{FF2B5EF4-FFF2-40B4-BE49-F238E27FC236}">
                <a16:creationId xmlns:a16="http://schemas.microsoft.com/office/drawing/2014/main" id="{A1F3A877-5454-2050-1D74-6631A9E3F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648" y="2348687"/>
            <a:ext cx="3446383" cy="2799278"/>
          </a:xfrm>
          <a:prstGeom prst="rect">
            <a:avLst/>
          </a:prstGeom>
        </p:spPr>
      </p:pic>
    </p:spTree>
    <p:extLst>
      <p:ext uri="{BB962C8B-B14F-4D97-AF65-F5344CB8AC3E}">
        <p14:creationId xmlns:p14="http://schemas.microsoft.com/office/powerpoint/2010/main" val="1118179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5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19A2BE75-CEE8-DA99-8FA9-D2DCF54F1476}"/>
              </a:ext>
            </a:extLst>
          </p:cNvPr>
          <p:cNvSpPr txBox="1"/>
          <p:nvPr/>
        </p:nvSpPr>
        <p:spPr>
          <a:xfrm>
            <a:off x="1097280" y="286603"/>
            <a:ext cx="10058400"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3600" b="1" i="0" spc="-50" dirty="0">
                <a:solidFill>
                  <a:schemeClr val="tx1">
                    <a:lumMod val="75000"/>
                    <a:lumOff val="25000"/>
                  </a:schemeClr>
                </a:solidFill>
                <a:effectLst/>
                <a:ea typeface="+mj-ea"/>
                <a:cs typeface="+mj-cs"/>
              </a:rPr>
              <a:t>What is a careers consultant?</a:t>
            </a:r>
            <a:endParaRPr lang="en-US" sz="3600" spc="-50" dirty="0">
              <a:solidFill>
                <a:schemeClr val="tx1">
                  <a:lumMod val="75000"/>
                  <a:lumOff val="25000"/>
                </a:schemeClr>
              </a:solidFill>
              <a:ea typeface="+mj-ea"/>
              <a:cs typeface="+mj-cs"/>
            </a:endParaRPr>
          </a:p>
        </p:txBody>
      </p:sp>
      <p:sp>
        <p:nvSpPr>
          <p:cNvPr id="4" name="CasellaDiTesto 3">
            <a:extLst>
              <a:ext uri="{FF2B5EF4-FFF2-40B4-BE49-F238E27FC236}">
                <a16:creationId xmlns:a16="http://schemas.microsoft.com/office/drawing/2014/main" id="{5EDB4AF3-880E-27F3-3A27-BED45EBB1D1B}"/>
              </a:ext>
            </a:extLst>
          </p:cNvPr>
          <p:cNvSpPr txBox="1"/>
          <p:nvPr/>
        </p:nvSpPr>
        <p:spPr>
          <a:xfrm>
            <a:off x="943937" y="1902884"/>
            <a:ext cx="6454987" cy="4023360"/>
          </a:xfrm>
          <a:prstGeom prst="rect">
            <a:avLst/>
          </a:prstGeom>
        </p:spPr>
        <p:txBody>
          <a:bodyPr vert="horz" lIns="0" tIns="45720" rIns="0" bIns="45720" rtlCol="0">
            <a:normAutofit fontScale="77500" lnSpcReduction="20000"/>
          </a:bodyPr>
          <a:lstStyle/>
          <a:p>
            <a:pPr defTabSz="914400">
              <a:lnSpc>
                <a:spcPct val="90000"/>
              </a:lnSpc>
              <a:spcAft>
                <a:spcPts val="600"/>
              </a:spcAft>
              <a:buClr>
                <a:schemeClr val="accent1"/>
              </a:buClr>
              <a:buFont typeface="Calibri" panose="020F0502020204030204" pitchFamily="34" charset="0"/>
            </a:pPr>
            <a:endParaRPr lang="en-US" sz="1500" b="1" i="0" dirty="0">
              <a:solidFill>
                <a:schemeClr val="tx1">
                  <a:lumMod val="75000"/>
                  <a:lumOff val="25000"/>
                </a:schemeClr>
              </a:solidFill>
              <a:effectLst/>
            </a:endParaRPr>
          </a:p>
          <a:p>
            <a:pPr defTabSz="914400">
              <a:lnSpc>
                <a:spcPct val="90000"/>
              </a:lnSpc>
              <a:spcAft>
                <a:spcPts val="600"/>
              </a:spcAft>
              <a:buClr>
                <a:schemeClr val="accent1"/>
              </a:buClr>
              <a:buFont typeface="Calibri" panose="020F0502020204030204" pitchFamily="34" charset="0"/>
            </a:pPr>
            <a:r>
              <a:rPr lang="en-US" sz="2400" b="0" i="0" dirty="0">
                <a:effectLst/>
              </a:rPr>
              <a:t>A careers consultant is an experienced professional who helps an individual overcome specific challenges in their career. </a:t>
            </a:r>
            <a:r>
              <a:rPr lang="en-US" sz="2400" b="1" i="0" dirty="0">
                <a:effectLst/>
              </a:rPr>
              <a:t>What does a careers consultant do?</a:t>
            </a:r>
          </a:p>
          <a:p>
            <a:pPr defTabSz="914400">
              <a:lnSpc>
                <a:spcPct val="90000"/>
              </a:lnSpc>
              <a:spcAft>
                <a:spcPts val="600"/>
              </a:spcAft>
              <a:buClr>
                <a:schemeClr val="accent1"/>
              </a:buClr>
              <a:buFont typeface="Calibri" panose="020F0502020204030204" pitchFamily="34" charset="0"/>
            </a:pPr>
            <a:r>
              <a:rPr lang="en-US" sz="2400" b="0" i="0" dirty="0">
                <a:effectLst/>
              </a:rPr>
              <a:t>A careers consultant is responsible for the following tasks:</a:t>
            </a:r>
          </a:p>
          <a:p>
            <a:pPr marL="342900" indent="-342900" defTabSz="914400">
              <a:lnSpc>
                <a:spcPct val="90000"/>
              </a:lnSpc>
              <a:spcAft>
                <a:spcPts val="600"/>
              </a:spcAft>
              <a:buClr>
                <a:schemeClr val="accent1"/>
              </a:buClr>
              <a:buFont typeface="Wingdings" panose="05000000000000000000" pitchFamily="2" charset="2"/>
              <a:buChar char="§"/>
            </a:pPr>
            <a:r>
              <a:rPr lang="en-US" sz="2400" dirty="0"/>
              <a:t>h</a:t>
            </a:r>
            <a:r>
              <a:rPr lang="en-US" sz="2400" b="0" i="0" dirty="0">
                <a:effectLst/>
              </a:rPr>
              <a:t>elp people figure out how to make a career change,</a:t>
            </a:r>
          </a:p>
          <a:p>
            <a:pPr marL="342900" indent="-342900" defTabSz="914400">
              <a:lnSpc>
                <a:spcPct val="90000"/>
              </a:lnSpc>
              <a:spcAft>
                <a:spcPts val="600"/>
              </a:spcAft>
              <a:buClr>
                <a:schemeClr val="accent1"/>
              </a:buClr>
              <a:buFont typeface="Wingdings" panose="05000000000000000000" pitchFamily="2" charset="2"/>
              <a:buChar char="§"/>
            </a:pPr>
            <a:r>
              <a:rPr lang="en-US" sz="2400" b="0" i="0" dirty="0">
                <a:effectLst/>
              </a:rPr>
              <a:t>offer career insights to entrepreneurs and business leaders,</a:t>
            </a:r>
          </a:p>
          <a:p>
            <a:pPr marL="342900" indent="-342900" defTabSz="914400">
              <a:lnSpc>
                <a:spcPct val="90000"/>
              </a:lnSpc>
              <a:spcAft>
                <a:spcPts val="600"/>
              </a:spcAft>
              <a:buClr>
                <a:schemeClr val="accent1"/>
              </a:buClr>
              <a:buFont typeface="Wingdings" panose="05000000000000000000" pitchFamily="2" charset="2"/>
              <a:buChar char="§"/>
            </a:pPr>
            <a:r>
              <a:rPr lang="en-US" sz="2400" dirty="0"/>
              <a:t>w</a:t>
            </a:r>
            <a:r>
              <a:rPr lang="en-US" sz="2400" b="0" i="0" dirty="0">
                <a:effectLst/>
              </a:rPr>
              <a:t>ork with people who have recently become unemployed find a new job,</a:t>
            </a:r>
          </a:p>
          <a:p>
            <a:pPr marL="342900" indent="-342900" defTabSz="914400">
              <a:lnSpc>
                <a:spcPct val="90000"/>
              </a:lnSpc>
              <a:spcAft>
                <a:spcPts val="600"/>
              </a:spcAft>
              <a:buClr>
                <a:schemeClr val="accent1"/>
              </a:buClr>
              <a:buFont typeface="Wingdings" panose="05000000000000000000" pitchFamily="2" charset="2"/>
              <a:buChar char="§"/>
            </a:pPr>
            <a:r>
              <a:rPr lang="en-US" sz="2400" dirty="0"/>
              <a:t>a</a:t>
            </a:r>
            <a:r>
              <a:rPr lang="en-US" sz="2400" b="0" i="0" dirty="0">
                <a:effectLst/>
              </a:rPr>
              <a:t>ssist individuals in understanding the qualifications needed for their careers,</a:t>
            </a:r>
          </a:p>
          <a:p>
            <a:pPr marL="342900" indent="-342900" defTabSz="914400">
              <a:lnSpc>
                <a:spcPct val="90000"/>
              </a:lnSpc>
              <a:spcAft>
                <a:spcPts val="600"/>
              </a:spcAft>
              <a:buClr>
                <a:schemeClr val="accent1"/>
              </a:buClr>
              <a:buFont typeface="Wingdings" panose="05000000000000000000" pitchFamily="2" charset="2"/>
              <a:buChar char="§"/>
            </a:pPr>
            <a:r>
              <a:rPr lang="en-US" sz="2400" dirty="0"/>
              <a:t>a</a:t>
            </a:r>
            <a:r>
              <a:rPr lang="en-US" sz="2400" b="0" i="0" dirty="0">
                <a:effectLst/>
              </a:rPr>
              <a:t>dminister tests and assessments to understand their clients' skills, personality and working style,</a:t>
            </a:r>
          </a:p>
          <a:p>
            <a:pPr marL="342900" indent="-342900" defTabSz="914400">
              <a:lnSpc>
                <a:spcPct val="90000"/>
              </a:lnSpc>
              <a:spcAft>
                <a:spcPts val="600"/>
              </a:spcAft>
              <a:buClr>
                <a:schemeClr val="accent1"/>
              </a:buClr>
              <a:buFont typeface="Wingdings" panose="05000000000000000000" pitchFamily="2" charset="2"/>
              <a:buChar char="§"/>
            </a:pPr>
            <a:r>
              <a:rPr lang="en-US" sz="2400" dirty="0"/>
              <a:t>p</a:t>
            </a:r>
            <a:r>
              <a:rPr lang="en-US" sz="2400" b="0" i="0" dirty="0">
                <a:effectLst/>
              </a:rPr>
              <a:t>rovide career-related guidance to experienced professionals.</a:t>
            </a:r>
          </a:p>
          <a:p>
            <a:pPr defTabSz="914400">
              <a:lnSpc>
                <a:spcPct val="90000"/>
              </a:lnSpc>
              <a:spcAft>
                <a:spcPts val="600"/>
              </a:spcAft>
              <a:buClr>
                <a:schemeClr val="accent1"/>
              </a:buClr>
              <a:buFont typeface="Calibri" panose="020F0502020204030204" pitchFamily="34" charset="0"/>
            </a:pPr>
            <a:endParaRPr lang="en-US" sz="1500" dirty="0">
              <a:solidFill>
                <a:schemeClr val="tx1">
                  <a:lumMod val="75000"/>
                  <a:lumOff val="25000"/>
                </a:schemeClr>
              </a:solidFill>
            </a:endParaRPr>
          </a:p>
        </p:txBody>
      </p:sp>
      <p:pic>
        <p:nvPicPr>
          <p:cNvPr id="7" name="Immagine 6" descr="Immagine che contiene testo, persona&#10;&#10;Descrizione generata automaticamente">
            <a:extLst>
              <a:ext uri="{FF2B5EF4-FFF2-40B4-BE49-F238E27FC236}">
                <a16:creationId xmlns:a16="http://schemas.microsoft.com/office/drawing/2014/main" id="{41B67F0C-7C0F-7B1B-EBC2-EF2A4E811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2487915"/>
            <a:ext cx="3135109" cy="2327818"/>
          </a:xfrm>
          <a:prstGeom prst="rect">
            <a:avLst/>
          </a:prstGeom>
        </p:spPr>
      </p:pic>
    </p:spTree>
    <p:extLst>
      <p:ext uri="{BB962C8B-B14F-4D97-AF65-F5344CB8AC3E}">
        <p14:creationId xmlns:p14="http://schemas.microsoft.com/office/powerpoint/2010/main" val="59236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2">
            <a:alphaModFix amt="50000"/>
          </a:blip>
          <a:srcRect t="14122"/>
          <a:stretch/>
        </p:blipFill>
        <p:spPr>
          <a:xfrm>
            <a:off x="0" y="-1726"/>
            <a:ext cx="12191980" cy="6857990"/>
          </a:xfrm>
          <a:prstGeom prst="rect">
            <a:avLst/>
          </a:prstGeom>
        </p:spPr>
      </p:pic>
      <p:sp>
        <p:nvSpPr>
          <p:cNvPr id="11" name="CasellaDiTesto 10">
            <a:extLst>
              <a:ext uri="{FF2B5EF4-FFF2-40B4-BE49-F238E27FC236}">
                <a16:creationId xmlns:a16="http://schemas.microsoft.com/office/drawing/2014/main" id="{F7D41BF8-19A0-4A3D-A37B-9C350294B4E8}"/>
              </a:ext>
            </a:extLst>
          </p:cNvPr>
          <p:cNvSpPr txBox="1"/>
          <p:nvPr/>
        </p:nvSpPr>
        <p:spPr>
          <a:xfrm>
            <a:off x="1083734" y="1877661"/>
            <a:ext cx="10408355" cy="369332"/>
          </a:xfrm>
          <a:prstGeom prst="rect">
            <a:avLst/>
          </a:prstGeom>
          <a:noFill/>
        </p:spPr>
        <p:txBody>
          <a:bodyPr wrap="square" rtlCol="0">
            <a:spAutoFit/>
          </a:bodyPr>
          <a:lstStyle/>
          <a:p>
            <a:endParaRPr lang="it-IT" dirty="0"/>
          </a:p>
        </p:txBody>
      </p:sp>
      <p:graphicFrame>
        <p:nvGraphicFramePr>
          <p:cNvPr id="13" name="CasellaDiTesto 9">
            <a:extLst>
              <a:ext uri="{FF2B5EF4-FFF2-40B4-BE49-F238E27FC236}">
                <a16:creationId xmlns:a16="http://schemas.microsoft.com/office/drawing/2014/main" id="{BCA7E0BE-F200-BEAE-18ED-EB145B9909C9}"/>
              </a:ext>
            </a:extLst>
          </p:cNvPr>
          <p:cNvGraphicFramePr/>
          <p:nvPr>
            <p:extLst>
              <p:ext uri="{D42A27DB-BD31-4B8C-83A1-F6EECF244321}">
                <p14:modId xmlns:p14="http://schemas.microsoft.com/office/powerpoint/2010/main" val="2203887173"/>
              </p:ext>
            </p:extLst>
          </p:nvPr>
        </p:nvGraphicFramePr>
        <p:xfrm>
          <a:off x="182880" y="1877661"/>
          <a:ext cx="11704320" cy="4035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sellaDiTesto 2">
            <a:extLst>
              <a:ext uri="{FF2B5EF4-FFF2-40B4-BE49-F238E27FC236}">
                <a16:creationId xmlns:a16="http://schemas.microsoft.com/office/drawing/2014/main" id="{10F603BD-ECF2-43B6-AEBC-C6DE0D33D137}"/>
              </a:ext>
            </a:extLst>
          </p:cNvPr>
          <p:cNvSpPr txBox="1"/>
          <p:nvPr/>
        </p:nvSpPr>
        <p:spPr>
          <a:xfrm>
            <a:off x="4711337" y="3429000"/>
            <a:ext cx="2769326" cy="1754326"/>
          </a:xfrm>
          <a:prstGeom prst="rect">
            <a:avLst/>
          </a:prstGeom>
          <a:noFill/>
        </p:spPr>
        <p:txBody>
          <a:bodyPr wrap="square" rtlCol="0">
            <a:spAutoFit/>
          </a:bodyPr>
          <a:lstStyle/>
          <a:p>
            <a:r>
              <a:rPr lang="en-US" b="1" i="1" dirty="0"/>
              <a:t>Life after PhD. What to do next?  </a:t>
            </a:r>
            <a:r>
              <a:rPr lang="en-US" b="1" dirty="0"/>
              <a:t>This is a period in which you are expected to manage your own career development.</a:t>
            </a:r>
            <a:endParaRPr lang="en-US" dirty="0"/>
          </a:p>
          <a:p>
            <a:endParaRPr lang="it-IT" dirty="0"/>
          </a:p>
        </p:txBody>
      </p:sp>
      <p:sp>
        <p:nvSpPr>
          <p:cNvPr id="5" name="CasellaDiTesto 4">
            <a:extLst>
              <a:ext uri="{FF2B5EF4-FFF2-40B4-BE49-F238E27FC236}">
                <a16:creationId xmlns:a16="http://schemas.microsoft.com/office/drawing/2014/main" id="{885ADF17-FBF3-4C98-B5AD-8C3B0A6CE9FB}"/>
              </a:ext>
            </a:extLst>
          </p:cNvPr>
          <p:cNvSpPr txBox="1"/>
          <p:nvPr/>
        </p:nvSpPr>
        <p:spPr>
          <a:xfrm>
            <a:off x="8630194" y="3143794"/>
            <a:ext cx="3257005" cy="2339102"/>
          </a:xfrm>
          <a:prstGeom prst="rect">
            <a:avLst/>
          </a:prstGeom>
          <a:noFill/>
        </p:spPr>
        <p:txBody>
          <a:bodyPr wrap="square" rtlCol="0">
            <a:spAutoFit/>
          </a:bodyPr>
          <a:lstStyle/>
          <a:p>
            <a:r>
              <a:rPr lang="it-IT" sz="1600" b="1" dirty="0" err="1"/>
              <a:t>Perhaps</a:t>
            </a:r>
            <a:r>
              <a:rPr lang="it-IT" sz="1600" b="1" dirty="0"/>
              <a:t> </a:t>
            </a:r>
            <a:r>
              <a:rPr lang="it-IT" sz="1600" b="1" dirty="0" err="1"/>
              <a:t>PhDs</a:t>
            </a:r>
            <a:r>
              <a:rPr lang="it-IT" sz="1600" b="1" dirty="0"/>
              <a:t>  </a:t>
            </a:r>
            <a:r>
              <a:rPr lang="it-IT" sz="1600" b="1" dirty="0" err="1"/>
              <a:t>experience</a:t>
            </a:r>
            <a:r>
              <a:rPr lang="it-IT" sz="1600" b="1" dirty="0"/>
              <a:t> stress from finding funds, from </a:t>
            </a:r>
            <a:r>
              <a:rPr lang="it-IT" sz="1600" b="1" dirty="0" err="1"/>
              <a:t>striving</a:t>
            </a:r>
            <a:r>
              <a:rPr lang="it-IT" sz="1600" b="1" dirty="0"/>
              <a:t> for </a:t>
            </a:r>
            <a:r>
              <a:rPr lang="it-IT" sz="1600" b="1" dirty="0" err="1"/>
              <a:t>good</a:t>
            </a:r>
            <a:r>
              <a:rPr lang="it-IT" sz="1600" b="1" dirty="0"/>
              <a:t> research result or from </a:t>
            </a:r>
            <a:r>
              <a:rPr lang="it-IT" sz="1600" b="1" dirty="0" err="1"/>
              <a:t>being</a:t>
            </a:r>
            <a:r>
              <a:rPr lang="it-IT" sz="1600" b="1" dirty="0"/>
              <a:t> </a:t>
            </a:r>
            <a:r>
              <a:rPr lang="it-IT" sz="1600" b="1" dirty="0" err="1"/>
              <a:t>dependent</a:t>
            </a:r>
            <a:r>
              <a:rPr lang="it-IT" sz="1600" b="1" dirty="0"/>
              <a:t> on </a:t>
            </a:r>
            <a:r>
              <a:rPr lang="it-IT" sz="1600" b="1" dirty="0" err="1"/>
              <a:t>their</a:t>
            </a:r>
            <a:r>
              <a:rPr lang="it-IT" sz="1600" b="1" dirty="0"/>
              <a:t> supervisor/promotor. </a:t>
            </a:r>
            <a:r>
              <a:rPr lang="it-IT" sz="1600" b="1" dirty="0" err="1"/>
              <a:t>Sometimes</a:t>
            </a:r>
            <a:r>
              <a:rPr lang="it-IT" sz="1600" b="1" dirty="0"/>
              <a:t> self starting </a:t>
            </a:r>
            <a:r>
              <a:rPr lang="it-IT" sz="1600" b="1" dirty="0" err="1"/>
              <a:t>is</a:t>
            </a:r>
            <a:r>
              <a:rPr lang="it-IT" sz="1600" b="1" dirty="0"/>
              <a:t> </a:t>
            </a:r>
            <a:r>
              <a:rPr lang="it-IT" sz="1600" b="1" dirty="0" err="1"/>
              <a:t>difficult</a:t>
            </a:r>
            <a:r>
              <a:rPr lang="it-IT" sz="1600" b="1" dirty="0"/>
              <a:t> and </a:t>
            </a:r>
            <a:r>
              <a:rPr lang="it-IT" sz="1600" b="1" dirty="0" err="1"/>
              <a:t>they</a:t>
            </a:r>
            <a:r>
              <a:rPr lang="it-IT" sz="1600" b="1" dirty="0"/>
              <a:t> </a:t>
            </a:r>
            <a:r>
              <a:rPr lang="it-IT" sz="1600" b="1" dirty="0" err="1"/>
              <a:t>might</a:t>
            </a:r>
            <a:r>
              <a:rPr lang="it-IT" sz="1600" b="1" dirty="0"/>
              <a:t> </a:t>
            </a:r>
            <a:r>
              <a:rPr lang="it-IT" sz="1600" b="1" dirty="0" err="1"/>
              <a:t>experience</a:t>
            </a:r>
            <a:r>
              <a:rPr lang="it-IT" sz="1600" b="1" dirty="0"/>
              <a:t> </a:t>
            </a:r>
            <a:r>
              <a:rPr lang="it-IT" sz="1600" b="1" dirty="0" err="1"/>
              <a:t>guilt</a:t>
            </a:r>
            <a:r>
              <a:rPr lang="it-IT" sz="1600" b="1" dirty="0"/>
              <a:t> from </a:t>
            </a:r>
            <a:r>
              <a:rPr lang="it-IT" sz="1600" b="1" dirty="0" err="1"/>
              <a:t>procrastination</a:t>
            </a:r>
            <a:r>
              <a:rPr lang="it-IT" sz="1600" b="1" dirty="0"/>
              <a:t>.</a:t>
            </a:r>
            <a:endParaRPr lang="en-US" sz="1600" dirty="0"/>
          </a:p>
          <a:p>
            <a:endParaRPr lang="it-IT" dirty="0"/>
          </a:p>
        </p:txBody>
      </p:sp>
      <p:sp>
        <p:nvSpPr>
          <p:cNvPr id="2" name="CasellaDiTesto 1">
            <a:extLst>
              <a:ext uri="{FF2B5EF4-FFF2-40B4-BE49-F238E27FC236}">
                <a16:creationId xmlns:a16="http://schemas.microsoft.com/office/drawing/2014/main" id="{5283E633-766A-0E07-2537-FE4B2DD3E217}"/>
              </a:ext>
            </a:extLst>
          </p:cNvPr>
          <p:cNvSpPr txBox="1"/>
          <p:nvPr/>
        </p:nvSpPr>
        <p:spPr>
          <a:xfrm>
            <a:off x="4474028" y="695654"/>
            <a:ext cx="3243943" cy="646331"/>
          </a:xfrm>
          <a:prstGeom prst="rect">
            <a:avLst/>
          </a:prstGeom>
          <a:noFill/>
        </p:spPr>
        <p:txBody>
          <a:bodyPr wrap="square" rtlCol="0">
            <a:spAutoFit/>
          </a:bodyPr>
          <a:lstStyle/>
          <a:p>
            <a:r>
              <a:rPr lang="it-IT" sz="3600" b="1" dirty="0"/>
              <a:t>Life after a PhD</a:t>
            </a:r>
          </a:p>
        </p:txBody>
      </p:sp>
    </p:spTree>
    <p:extLst>
      <p:ext uri="{BB962C8B-B14F-4D97-AF65-F5344CB8AC3E}">
        <p14:creationId xmlns:p14="http://schemas.microsoft.com/office/powerpoint/2010/main" val="4085707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099B4F2-F94E-B4C7-689F-D67E5B21B347}"/>
              </a:ext>
            </a:extLst>
          </p:cNvPr>
          <p:cNvSpPr txBox="1"/>
          <p:nvPr/>
        </p:nvSpPr>
        <p:spPr>
          <a:xfrm>
            <a:off x="1097280" y="286603"/>
            <a:ext cx="10058400"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3600" b="1" spc="-50" dirty="0">
                <a:solidFill>
                  <a:schemeClr val="tx1">
                    <a:lumMod val="75000"/>
                    <a:lumOff val="25000"/>
                  </a:schemeClr>
                </a:solidFill>
                <a:latin typeface="+mj-lt"/>
                <a:ea typeface="+mj-ea"/>
                <a:cs typeface="+mj-cs"/>
              </a:rPr>
              <a:t>What does a Career Coach do?</a:t>
            </a:r>
          </a:p>
        </p:txBody>
      </p:sp>
      <p:sp>
        <p:nvSpPr>
          <p:cNvPr id="4" name="CasellaDiTesto 3">
            <a:extLst>
              <a:ext uri="{FF2B5EF4-FFF2-40B4-BE49-F238E27FC236}">
                <a16:creationId xmlns:a16="http://schemas.microsoft.com/office/drawing/2014/main" id="{A2F64340-296C-11CB-70B3-5FD275D71699}"/>
              </a:ext>
            </a:extLst>
          </p:cNvPr>
          <p:cNvSpPr txBox="1"/>
          <p:nvPr/>
        </p:nvSpPr>
        <p:spPr>
          <a:xfrm>
            <a:off x="1097279" y="1845734"/>
            <a:ext cx="6454987" cy="4023360"/>
          </a:xfrm>
          <a:prstGeom prst="rect">
            <a:avLst/>
          </a:prstGeom>
        </p:spPr>
        <p:txBody>
          <a:bodyPr vert="horz" lIns="0" tIns="45720" rIns="0" bIns="45720" rtlCol="0">
            <a:normAutofit/>
          </a:bodyPr>
          <a:lstStyle/>
          <a:p>
            <a:pPr algn="just" defTabSz="914400">
              <a:lnSpc>
                <a:spcPct val="90000"/>
              </a:lnSpc>
              <a:spcAft>
                <a:spcPts val="600"/>
              </a:spcAft>
              <a:buClr>
                <a:schemeClr val="accent1"/>
              </a:buClr>
              <a:buFont typeface="Calibri" panose="020F0502020204030204" pitchFamily="34" charset="0"/>
            </a:pPr>
            <a:r>
              <a:rPr lang="en-US" sz="2400" dirty="0"/>
              <a:t>The </a:t>
            </a:r>
            <a:r>
              <a:rPr lang="en-US" sz="2400" b="0" i="0" dirty="0">
                <a:effectLst/>
              </a:rPr>
              <a:t>concept of career coaching is still relatively new.  In a fickle economic climate, both companies and employees are searching for ways to hit that sweet spot. </a:t>
            </a:r>
          </a:p>
          <a:p>
            <a:pPr algn="just" defTabSz="914400">
              <a:lnSpc>
                <a:spcPct val="90000"/>
              </a:lnSpc>
              <a:spcAft>
                <a:spcPts val="600"/>
              </a:spcAft>
              <a:buClr>
                <a:schemeClr val="accent1"/>
              </a:buClr>
              <a:buFont typeface="Calibri" panose="020F0502020204030204" pitchFamily="34" charset="0"/>
            </a:pPr>
            <a:r>
              <a:rPr lang="en-US" sz="2400" b="0" i="0" dirty="0">
                <a:effectLst/>
              </a:rPr>
              <a:t>A career coach works to help their client reach their full potential. </a:t>
            </a:r>
            <a:r>
              <a:rPr lang="en-US" sz="2400" b="1" i="0" dirty="0">
                <a:effectLst/>
              </a:rPr>
              <a:t>He/she  helps you reach your long-term goals, </a:t>
            </a:r>
            <a:r>
              <a:rPr lang="en-US" sz="2400" b="0" i="0" dirty="0">
                <a:effectLst/>
              </a:rPr>
              <a:t>while a careers consultant is more focused on helping you find the solution to a specific problem. For instance, a careers consultant may help you improve your interview skills or rewrite your resume.</a:t>
            </a:r>
            <a:endParaRPr lang="en-US" sz="2400" dirty="0"/>
          </a:p>
        </p:txBody>
      </p:sp>
      <p:pic>
        <p:nvPicPr>
          <p:cNvPr id="8" name="Immagine 7" descr="Immagine che contiene testo&#10;&#10;Descrizione generata automaticamente">
            <a:extLst>
              <a:ext uri="{FF2B5EF4-FFF2-40B4-BE49-F238E27FC236}">
                <a16:creationId xmlns:a16="http://schemas.microsoft.com/office/drawing/2014/main" id="{C8BA0634-2B4F-B6AF-CBE6-A446CFA8A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4890" y="1845734"/>
            <a:ext cx="3135109" cy="2265116"/>
          </a:xfrm>
          <a:prstGeom prst="rect">
            <a:avLst/>
          </a:prstGeom>
        </p:spPr>
      </p:pic>
    </p:spTree>
    <p:extLst>
      <p:ext uri="{BB962C8B-B14F-4D97-AF65-F5344CB8AC3E}">
        <p14:creationId xmlns:p14="http://schemas.microsoft.com/office/powerpoint/2010/main" val="3372815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8E4C5E7-0C62-09C5-CC46-20E7B9C7D377}"/>
              </a:ext>
            </a:extLst>
          </p:cNvPr>
          <p:cNvSpPr txBox="1"/>
          <p:nvPr/>
        </p:nvSpPr>
        <p:spPr>
          <a:xfrm>
            <a:off x="1097280" y="286603"/>
            <a:ext cx="10058400"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3600" b="1" spc="-50" dirty="0">
                <a:solidFill>
                  <a:schemeClr val="tx1">
                    <a:lumMod val="75000"/>
                    <a:lumOff val="25000"/>
                  </a:schemeClr>
                </a:solidFill>
                <a:ea typeface="+mj-ea"/>
                <a:cs typeface="+mj-cs"/>
              </a:rPr>
              <a:t>What does a Career Coach do?</a:t>
            </a:r>
          </a:p>
          <a:p>
            <a:pPr defTabSz="914400">
              <a:lnSpc>
                <a:spcPct val="85000"/>
              </a:lnSpc>
              <a:spcBef>
                <a:spcPct val="0"/>
              </a:spcBef>
              <a:spcAft>
                <a:spcPts val="600"/>
              </a:spcAft>
            </a:pPr>
            <a:endParaRPr lang="en-US" sz="4800" spc="-50" dirty="0">
              <a:solidFill>
                <a:schemeClr val="tx1">
                  <a:lumMod val="75000"/>
                  <a:lumOff val="25000"/>
                </a:schemeClr>
              </a:solidFill>
              <a:latin typeface="+mj-lt"/>
              <a:ea typeface="+mj-ea"/>
              <a:cs typeface="+mj-cs"/>
            </a:endParaRPr>
          </a:p>
        </p:txBody>
      </p:sp>
      <p:sp>
        <p:nvSpPr>
          <p:cNvPr id="5" name="CasellaDiTesto 4">
            <a:extLst>
              <a:ext uri="{FF2B5EF4-FFF2-40B4-BE49-F238E27FC236}">
                <a16:creationId xmlns:a16="http://schemas.microsoft.com/office/drawing/2014/main" id="{DF657663-0169-4B07-2907-F894CED4CADB}"/>
              </a:ext>
            </a:extLst>
          </p:cNvPr>
          <p:cNvSpPr txBox="1"/>
          <p:nvPr/>
        </p:nvSpPr>
        <p:spPr>
          <a:xfrm>
            <a:off x="1036321" y="1845734"/>
            <a:ext cx="6515945" cy="4433146"/>
          </a:xfrm>
          <a:prstGeom prst="rect">
            <a:avLst/>
          </a:prstGeom>
        </p:spPr>
        <p:txBody>
          <a:bodyPr vert="horz" lIns="0" tIns="45720" rIns="0" bIns="45720" rtlCol="0">
            <a:noAutofit/>
          </a:bodyPr>
          <a:lstStyle/>
          <a:p>
            <a:pPr defTabSz="914400">
              <a:lnSpc>
                <a:spcPct val="90000"/>
              </a:lnSpc>
              <a:spcAft>
                <a:spcPts val="600"/>
              </a:spcAft>
              <a:buClr>
                <a:schemeClr val="accent1"/>
              </a:buClr>
              <a:buFont typeface="Calibri" panose="020F0502020204030204" pitchFamily="34" charset="0"/>
            </a:pPr>
            <a:r>
              <a:rPr lang="en-US" sz="1600" b="1" i="0" dirty="0">
                <a:solidFill>
                  <a:schemeClr val="tx1">
                    <a:lumMod val="75000"/>
                    <a:lumOff val="25000"/>
                  </a:schemeClr>
                </a:solidFill>
                <a:effectLst/>
              </a:rPr>
              <a:t>Here are some things a career coach does</a:t>
            </a:r>
            <a:r>
              <a:rPr lang="en-US" sz="1600" b="1" dirty="0">
                <a:solidFill>
                  <a:schemeClr val="tx1">
                    <a:lumMod val="75000"/>
                    <a:lumOff val="25000"/>
                  </a:schemeClr>
                </a:solidFill>
              </a:rPr>
              <a:t>.</a:t>
            </a:r>
            <a:endParaRPr lang="en-US" sz="1600" b="1" i="0" dirty="0">
              <a:solidFill>
                <a:schemeClr val="tx1">
                  <a:lumMod val="75000"/>
                  <a:lumOff val="25000"/>
                </a:schemeClr>
              </a:solidFill>
              <a:effectLst/>
            </a:endParaRPr>
          </a:p>
          <a:p>
            <a:pPr marL="342900" indent="-342900" defTabSz="914400">
              <a:lnSpc>
                <a:spcPct val="90000"/>
              </a:lnSpc>
              <a:spcAft>
                <a:spcPts val="600"/>
              </a:spcAft>
              <a:buClr>
                <a:schemeClr val="accent1"/>
              </a:buClr>
              <a:buFont typeface="Wingdings" panose="05000000000000000000" pitchFamily="2" charset="2"/>
              <a:buChar char="§"/>
            </a:pPr>
            <a:r>
              <a:rPr lang="en-US" sz="1600" b="1" i="0" dirty="0">
                <a:solidFill>
                  <a:schemeClr val="tx1">
                    <a:lumMod val="75000"/>
                    <a:lumOff val="25000"/>
                  </a:schemeClr>
                </a:solidFill>
                <a:effectLst/>
              </a:rPr>
              <a:t>Navigate career transitions.</a:t>
            </a:r>
          </a:p>
          <a:p>
            <a:pPr marL="342900" indent="-342900" defTabSz="914400">
              <a:lnSpc>
                <a:spcPct val="90000"/>
              </a:lnSpc>
              <a:spcAft>
                <a:spcPts val="600"/>
              </a:spcAft>
              <a:buClr>
                <a:schemeClr val="accent1"/>
              </a:buClr>
              <a:buFont typeface="Wingdings" panose="05000000000000000000" pitchFamily="2" charset="2"/>
              <a:buChar char="§"/>
            </a:pPr>
            <a:r>
              <a:rPr lang="en-US" sz="1600" b="1" i="0" dirty="0">
                <a:solidFill>
                  <a:schemeClr val="tx1">
                    <a:lumMod val="75000"/>
                    <a:lumOff val="25000"/>
                  </a:schemeClr>
                </a:solidFill>
                <a:effectLst/>
              </a:rPr>
              <a:t>Provide career advice.</a:t>
            </a:r>
          </a:p>
          <a:p>
            <a:pPr marL="342900" indent="-342900" defTabSz="914400">
              <a:lnSpc>
                <a:spcPct val="90000"/>
              </a:lnSpc>
              <a:spcAft>
                <a:spcPts val="600"/>
              </a:spcAft>
              <a:buClr>
                <a:schemeClr val="accent1"/>
              </a:buClr>
              <a:buFont typeface="Wingdings" panose="05000000000000000000" pitchFamily="2" charset="2"/>
              <a:buChar char="§"/>
            </a:pPr>
            <a:r>
              <a:rPr lang="en-US" sz="1600" b="1" i="0" dirty="0">
                <a:solidFill>
                  <a:schemeClr val="tx1">
                    <a:lumMod val="75000"/>
                    <a:lumOff val="25000"/>
                  </a:schemeClr>
                </a:solidFill>
                <a:effectLst/>
              </a:rPr>
              <a:t>Help job seekers with job interview skills (including practicing mock interviews).</a:t>
            </a:r>
          </a:p>
          <a:p>
            <a:pPr marL="342900" indent="-342900" defTabSz="914400">
              <a:lnSpc>
                <a:spcPct val="90000"/>
              </a:lnSpc>
              <a:spcAft>
                <a:spcPts val="600"/>
              </a:spcAft>
              <a:buClr>
                <a:schemeClr val="accent1"/>
              </a:buClr>
              <a:buFont typeface="Wingdings" panose="05000000000000000000" pitchFamily="2" charset="2"/>
              <a:buChar char="§"/>
            </a:pPr>
            <a:r>
              <a:rPr lang="en-US" sz="1600" b="1" i="0" dirty="0">
                <a:solidFill>
                  <a:schemeClr val="tx1">
                    <a:lumMod val="75000"/>
                    <a:lumOff val="25000"/>
                  </a:schemeClr>
                </a:solidFill>
                <a:effectLst/>
              </a:rPr>
              <a:t>Examine career assessment results and provide guidance. </a:t>
            </a:r>
          </a:p>
          <a:p>
            <a:pPr marL="342900" indent="-342900" defTabSz="914400">
              <a:lnSpc>
                <a:spcPct val="90000"/>
              </a:lnSpc>
              <a:spcAft>
                <a:spcPts val="600"/>
              </a:spcAft>
              <a:buClr>
                <a:schemeClr val="accent1"/>
              </a:buClr>
              <a:buFont typeface="Wingdings" panose="05000000000000000000" pitchFamily="2" charset="2"/>
              <a:buChar char="§"/>
            </a:pPr>
            <a:r>
              <a:rPr lang="en-US" sz="1600" b="1" i="0" dirty="0">
                <a:solidFill>
                  <a:schemeClr val="tx1">
                    <a:lumMod val="75000"/>
                    <a:lumOff val="25000"/>
                  </a:schemeClr>
                </a:solidFill>
                <a:effectLst/>
              </a:rPr>
              <a:t>Assist with career planning.  </a:t>
            </a:r>
          </a:p>
          <a:p>
            <a:pPr marL="342900" indent="-342900" defTabSz="914400">
              <a:lnSpc>
                <a:spcPct val="90000"/>
              </a:lnSpc>
              <a:spcAft>
                <a:spcPts val="600"/>
              </a:spcAft>
              <a:buClr>
                <a:schemeClr val="accent1"/>
              </a:buClr>
              <a:buFont typeface="Wingdings" panose="05000000000000000000" pitchFamily="2" charset="2"/>
              <a:buChar char="§"/>
            </a:pPr>
            <a:r>
              <a:rPr lang="en-US" sz="1600" b="1" i="0" dirty="0">
                <a:solidFill>
                  <a:schemeClr val="tx1">
                    <a:lumMod val="75000"/>
                    <a:lumOff val="25000"/>
                  </a:schemeClr>
                </a:solidFill>
                <a:effectLst/>
              </a:rPr>
              <a:t>Help to set career goals and long-term professional goals.</a:t>
            </a:r>
          </a:p>
          <a:p>
            <a:pPr marL="342900" indent="-342900" defTabSz="914400">
              <a:lnSpc>
                <a:spcPct val="90000"/>
              </a:lnSpc>
              <a:spcAft>
                <a:spcPts val="600"/>
              </a:spcAft>
              <a:buClr>
                <a:schemeClr val="accent1"/>
              </a:buClr>
              <a:buFont typeface="Wingdings" panose="05000000000000000000" pitchFamily="2" charset="2"/>
              <a:buChar char="§"/>
            </a:pPr>
            <a:r>
              <a:rPr lang="en-US" sz="1600" b="1" i="0" dirty="0">
                <a:solidFill>
                  <a:schemeClr val="tx1">
                    <a:lumMod val="75000"/>
                    <a:lumOff val="25000"/>
                  </a:schemeClr>
                </a:solidFill>
                <a:effectLst/>
              </a:rPr>
              <a:t>Explore new career options and opportunities .</a:t>
            </a:r>
          </a:p>
          <a:p>
            <a:pPr marL="342900" indent="-342900" defTabSz="914400">
              <a:lnSpc>
                <a:spcPct val="90000"/>
              </a:lnSpc>
              <a:spcAft>
                <a:spcPts val="600"/>
              </a:spcAft>
              <a:buClr>
                <a:schemeClr val="accent1"/>
              </a:buClr>
              <a:buFont typeface="Wingdings" panose="05000000000000000000" pitchFamily="2" charset="2"/>
              <a:buChar char="§"/>
            </a:pPr>
            <a:r>
              <a:rPr lang="en-US" sz="1600" b="1" i="0" dirty="0">
                <a:solidFill>
                  <a:schemeClr val="tx1">
                    <a:lumMod val="75000"/>
                    <a:lumOff val="25000"/>
                  </a:schemeClr>
                </a:solidFill>
                <a:effectLst/>
              </a:rPr>
              <a:t>Advise on how to build your personal brand. </a:t>
            </a:r>
          </a:p>
          <a:p>
            <a:pPr marL="342900" indent="-342900" defTabSz="914400">
              <a:lnSpc>
                <a:spcPct val="90000"/>
              </a:lnSpc>
              <a:spcAft>
                <a:spcPts val="600"/>
              </a:spcAft>
              <a:buClr>
                <a:schemeClr val="accent1"/>
              </a:buClr>
              <a:buFont typeface="Wingdings" panose="05000000000000000000" pitchFamily="2" charset="2"/>
              <a:buChar char="§"/>
            </a:pPr>
            <a:r>
              <a:rPr lang="en-US" sz="1600" b="1" i="0" dirty="0">
                <a:solidFill>
                  <a:schemeClr val="tx1">
                    <a:lumMod val="75000"/>
                    <a:lumOff val="25000"/>
                  </a:schemeClr>
                </a:solidFill>
                <a:effectLst/>
              </a:rPr>
              <a:t>Find  work-life balance by setting boundaries and examining priorities. </a:t>
            </a:r>
          </a:p>
          <a:p>
            <a:pPr marL="342900" indent="-342900" defTabSz="914400">
              <a:lnSpc>
                <a:spcPct val="90000"/>
              </a:lnSpc>
              <a:spcAft>
                <a:spcPts val="600"/>
              </a:spcAft>
              <a:buClr>
                <a:schemeClr val="accent1"/>
              </a:buClr>
              <a:buFont typeface="Wingdings" panose="05000000000000000000" pitchFamily="2" charset="2"/>
              <a:buChar char="§"/>
            </a:pPr>
            <a:r>
              <a:rPr lang="en-US" sz="1600" b="1" i="0" dirty="0">
                <a:solidFill>
                  <a:schemeClr val="tx1">
                    <a:lumMod val="75000"/>
                    <a:lumOff val="25000"/>
                  </a:schemeClr>
                </a:solidFill>
                <a:effectLst/>
              </a:rPr>
              <a:t>Assist in the job search process. </a:t>
            </a:r>
          </a:p>
          <a:p>
            <a:pPr marL="342900" indent="-342900" defTabSz="914400">
              <a:lnSpc>
                <a:spcPct val="90000"/>
              </a:lnSpc>
              <a:spcAft>
                <a:spcPts val="600"/>
              </a:spcAft>
              <a:buClr>
                <a:schemeClr val="accent1"/>
              </a:buClr>
              <a:buFont typeface="Wingdings" panose="05000000000000000000" pitchFamily="2" charset="2"/>
              <a:buChar char="§"/>
            </a:pPr>
            <a:r>
              <a:rPr lang="en-US" sz="1600" b="1" i="0" dirty="0">
                <a:solidFill>
                  <a:schemeClr val="tx1">
                    <a:lumMod val="75000"/>
                    <a:lumOff val="25000"/>
                  </a:schemeClr>
                </a:solidFill>
                <a:effectLst/>
              </a:rPr>
              <a:t>Find footing in a new role or new job.</a:t>
            </a:r>
          </a:p>
          <a:p>
            <a:pPr marL="342900" indent="-342900" defTabSz="914400">
              <a:lnSpc>
                <a:spcPct val="90000"/>
              </a:lnSpc>
              <a:spcAft>
                <a:spcPts val="600"/>
              </a:spcAft>
              <a:buClr>
                <a:schemeClr val="accent1"/>
              </a:buClr>
              <a:buFont typeface="Wingdings" panose="05000000000000000000" pitchFamily="2" charset="2"/>
              <a:buChar char="§"/>
            </a:pPr>
            <a:r>
              <a:rPr lang="en-US" sz="1600" b="1" i="0" dirty="0">
                <a:solidFill>
                  <a:schemeClr val="tx1">
                    <a:lumMod val="75000"/>
                    <a:lumOff val="25000"/>
                  </a:schemeClr>
                </a:solidFill>
                <a:effectLst/>
              </a:rPr>
              <a:t>Explore ways to upskill or reskill in a current job. </a:t>
            </a:r>
          </a:p>
          <a:p>
            <a:pPr marL="342900" indent="-342900" defTabSz="914400">
              <a:lnSpc>
                <a:spcPct val="90000"/>
              </a:lnSpc>
              <a:spcAft>
                <a:spcPts val="600"/>
              </a:spcAft>
              <a:buClr>
                <a:schemeClr val="accent1"/>
              </a:buClr>
              <a:buFont typeface="Wingdings" panose="05000000000000000000" pitchFamily="2" charset="2"/>
              <a:buChar char="§"/>
            </a:pPr>
            <a:r>
              <a:rPr lang="en-US" sz="1600" b="1" i="0" dirty="0">
                <a:solidFill>
                  <a:schemeClr val="tx1">
                    <a:lumMod val="75000"/>
                    <a:lumOff val="25000"/>
                  </a:schemeClr>
                </a:solidFill>
                <a:effectLst/>
              </a:rPr>
              <a:t>Identify new strategies to enhance career development .</a:t>
            </a:r>
            <a:endParaRPr lang="en-US" sz="1600" b="1" dirty="0">
              <a:solidFill>
                <a:schemeClr val="tx1">
                  <a:lumMod val="75000"/>
                  <a:lumOff val="25000"/>
                </a:schemeClr>
              </a:solidFill>
            </a:endParaRPr>
          </a:p>
        </p:txBody>
      </p:sp>
      <p:pic>
        <p:nvPicPr>
          <p:cNvPr id="7" name="Immagine 6" descr="Immagine che contiene testo&#10;&#10;Descrizione generata automaticamente">
            <a:extLst>
              <a:ext uri="{FF2B5EF4-FFF2-40B4-BE49-F238E27FC236}">
                <a16:creationId xmlns:a16="http://schemas.microsoft.com/office/drawing/2014/main" id="{6F7962CD-662F-95FC-E910-7A8F1C6ED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2519266"/>
            <a:ext cx="3135109" cy="2265116"/>
          </a:xfrm>
          <a:prstGeom prst="rect">
            <a:avLst/>
          </a:prstGeom>
        </p:spPr>
      </p:pic>
    </p:spTree>
    <p:extLst>
      <p:ext uri="{BB962C8B-B14F-4D97-AF65-F5344CB8AC3E}">
        <p14:creationId xmlns:p14="http://schemas.microsoft.com/office/powerpoint/2010/main" val="3929695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507E9E0-B202-1878-D859-B6321F1AC0CD}"/>
              </a:ext>
            </a:extLst>
          </p:cNvPr>
          <p:cNvSpPr txBox="1"/>
          <p:nvPr/>
        </p:nvSpPr>
        <p:spPr>
          <a:xfrm>
            <a:off x="1097280" y="286603"/>
            <a:ext cx="10058400"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3600" b="1" spc="-50" dirty="0">
                <a:latin typeface="+mj-lt"/>
                <a:ea typeface="+mj-ea"/>
                <a:cs typeface="+mj-cs"/>
              </a:rPr>
              <a:t>What is a Career Counselor ?</a:t>
            </a:r>
          </a:p>
        </p:txBody>
      </p:sp>
      <p:sp>
        <p:nvSpPr>
          <p:cNvPr id="4" name="CasellaDiTesto 3">
            <a:extLst>
              <a:ext uri="{FF2B5EF4-FFF2-40B4-BE49-F238E27FC236}">
                <a16:creationId xmlns:a16="http://schemas.microsoft.com/office/drawing/2014/main" id="{2C1A5818-8CF8-C49B-4311-66A0939D7FE1}"/>
              </a:ext>
            </a:extLst>
          </p:cNvPr>
          <p:cNvSpPr txBox="1"/>
          <p:nvPr/>
        </p:nvSpPr>
        <p:spPr>
          <a:xfrm>
            <a:off x="1325880" y="2225040"/>
            <a:ext cx="6454986" cy="3720254"/>
          </a:xfrm>
          <a:prstGeom prst="rect">
            <a:avLst/>
          </a:prstGeom>
        </p:spPr>
        <p:txBody>
          <a:bodyPr vert="horz" lIns="0" tIns="45720" rIns="0" bIns="45720" rtlCol="0">
            <a:normAutofit/>
          </a:bodyPr>
          <a:lstStyle/>
          <a:p>
            <a:pPr algn="just" defTabSz="914400">
              <a:lnSpc>
                <a:spcPct val="90000"/>
              </a:lnSpc>
              <a:spcAft>
                <a:spcPts val="600"/>
              </a:spcAft>
              <a:buClr>
                <a:schemeClr val="accent1"/>
              </a:buClr>
              <a:buFont typeface="Calibri" panose="020F0502020204030204" pitchFamily="34" charset="0"/>
            </a:pPr>
            <a:r>
              <a:rPr lang="en-US" sz="2400" b="0" i="0" dirty="0">
                <a:effectLst/>
              </a:rPr>
              <a:t>The primary goal of a career counselor is to </a:t>
            </a:r>
            <a:r>
              <a:rPr lang="en-US" sz="2400" b="1" i="0" dirty="0">
                <a:effectLst/>
              </a:rPr>
              <a:t>assist individuals in identifying their strengths, interests</a:t>
            </a:r>
            <a:r>
              <a:rPr lang="en-US" sz="2400" b="0" i="0" dirty="0">
                <a:effectLst/>
              </a:rPr>
              <a:t>, and skills and match them with career opportunities that align with their values and goals. They provide guidance and support throughout the career exploration process, which includes identifying career goals, researching job prospects, and developing a plan for achieving those goals. Career counselors also assist with job search strategies, resume and cover letter writing, and interview preparation.</a:t>
            </a:r>
            <a:endParaRPr lang="en-US" sz="2400" dirty="0"/>
          </a:p>
        </p:txBody>
      </p:sp>
      <p:pic>
        <p:nvPicPr>
          <p:cNvPr id="7" name="Immagine 6" descr="Immagine che contiene testo&#10;&#10;Descrizione generata automaticamente">
            <a:extLst>
              <a:ext uri="{FF2B5EF4-FFF2-40B4-BE49-F238E27FC236}">
                <a16:creationId xmlns:a16="http://schemas.microsoft.com/office/drawing/2014/main" id="{A36995E9-4A3A-79AF-AE58-24C3E5DB6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2946424"/>
            <a:ext cx="3135109" cy="1410799"/>
          </a:xfrm>
          <a:prstGeom prst="rect">
            <a:avLst/>
          </a:prstGeom>
        </p:spPr>
      </p:pic>
    </p:spTree>
    <p:extLst>
      <p:ext uri="{BB962C8B-B14F-4D97-AF65-F5344CB8AC3E}">
        <p14:creationId xmlns:p14="http://schemas.microsoft.com/office/powerpoint/2010/main" val="2744972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Sito Web&#10;&#10;Descrizione generata automaticamente">
            <a:extLst>
              <a:ext uri="{FF2B5EF4-FFF2-40B4-BE49-F238E27FC236}">
                <a16:creationId xmlns:a16="http://schemas.microsoft.com/office/drawing/2014/main" id="{004152CD-ED4D-83BC-EFF3-736440848151}"/>
              </a:ext>
            </a:extLst>
          </p:cNvPr>
          <p:cNvPicPr>
            <a:picLocks noChangeAspect="1"/>
          </p:cNvPicPr>
          <p:nvPr/>
        </p:nvPicPr>
        <p:blipFill rotWithShape="1">
          <a:blip r:embed="rId2">
            <a:extLst>
              <a:ext uri="{28A0092B-C50C-407E-A947-70E740481C1C}">
                <a14:useLocalDpi xmlns:a14="http://schemas.microsoft.com/office/drawing/2010/main" val="0"/>
              </a:ext>
            </a:extLst>
          </a:blip>
          <a:srcRect l="21164" r="16102" b="1"/>
          <a:stretch/>
        </p:blipFill>
        <p:spPr>
          <a:xfrm>
            <a:off x="633999" y="640081"/>
            <a:ext cx="6909801" cy="5314406"/>
          </a:xfrm>
          <a:prstGeom prst="rect">
            <a:avLst/>
          </a:prstGeom>
        </p:spPr>
      </p:pic>
      <p:cxnSp>
        <p:nvCxnSpPr>
          <p:cNvPr id="11" name="Straight Connector 1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2348AF14-6331-400D-BF39-957AEDB20D2F}"/>
              </a:ext>
            </a:extLst>
          </p:cNvPr>
          <p:cNvSpPr txBox="1"/>
          <p:nvPr/>
        </p:nvSpPr>
        <p:spPr>
          <a:xfrm>
            <a:off x="7892143" y="1289376"/>
            <a:ext cx="3995057" cy="3755565"/>
          </a:xfrm>
          <a:prstGeom prst="rect">
            <a:avLst/>
          </a:prstGeom>
        </p:spPr>
        <p:txBody>
          <a:bodyPr vert="horz" lIns="0" tIns="45720" rIns="0" bIns="45720" rtlCol="0">
            <a:noAutofit/>
          </a:bodyPr>
          <a:lstStyle/>
          <a:p>
            <a:pPr algn="just" defTabSz="914400">
              <a:lnSpc>
                <a:spcPct val="90000"/>
              </a:lnSpc>
              <a:spcAft>
                <a:spcPts val="600"/>
              </a:spcAft>
              <a:buClr>
                <a:schemeClr val="accent1"/>
              </a:buClr>
              <a:buFont typeface="Calibri" panose="020F0502020204030204" pitchFamily="34" charset="0"/>
            </a:pPr>
            <a:r>
              <a:rPr lang="en-US" sz="2400" b="1" dirty="0"/>
              <a:t>Career coaching is similar in nature to career counseling</a:t>
            </a:r>
            <a:r>
              <a:rPr lang="en-US" sz="2400" dirty="0"/>
              <a:t>. A career counselor provides you with industry information and advice to help you find a job. A career coach does the same, but also takes a deeper look at your life as a whole, paying attention to your values, strengths and interests.</a:t>
            </a:r>
          </a:p>
          <a:p>
            <a:pPr defTabSz="914400">
              <a:lnSpc>
                <a:spcPct val="90000"/>
              </a:lnSpc>
              <a:spcAft>
                <a:spcPts val="600"/>
              </a:spcAft>
              <a:buClr>
                <a:schemeClr val="accent1"/>
              </a:buClr>
              <a:buFont typeface="Calibri" panose="020F0502020204030204" pitchFamily="34" charset="0"/>
            </a:pPr>
            <a:endParaRPr lang="en-US" sz="2400" dirty="0"/>
          </a:p>
          <a:p>
            <a:pPr defTabSz="914400">
              <a:lnSpc>
                <a:spcPct val="90000"/>
              </a:lnSpc>
              <a:spcAft>
                <a:spcPts val="600"/>
              </a:spcAft>
              <a:buClr>
                <a:schemeClr val="accent1"/>
              </a:buClr>
              <a:buFont typeface="Calibri" panose="020F0502020204030204" pitchFamily="34" charset="0"/>
            </a:pPr>
            <a:r>
              <a:rPr lang="en-US" sz="2400" dirty="0"/>
              <a:t>A career advisor helps you with your job search.</a:t>
            </a:r>
          </a:p>
        </p:txBody>
      </p:sp>
      <p:sp>
        <p:nvSpPr>
          <p:cNvPr id="13" name="Rectangle 12">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2952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7189B3F9-0102-3116-D96E-385EA50CA27C}"/>
              </a:ext>
            </a:extLst>
          </p:cNvPr>
          <p:cNvSpPr txBox="1"/>
          <p:nvPr/>
        </p:nvSpPr>
        <p:spPr>
          <a:xfrm>
            <a:off x="6411684" y="171794"/>
            <a:ext cx="5127172" cy="2085703"/>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800" b="1" spc="-50" dirty="0">
                <a:solidFill>
                  <a:schemeClr val="tx1">
                    <a:lumMod val="75000"/>
                    <a:lumOff val="25000"/>
                  </a:schemeClr>
                </a:solidFill>
                <a:effectLst/>
                <a:latin typeface="+mj-lt"/>
                <a:ea typeface="+mj-ea"/>
                <a:cs typeface="+mj-cs"/>
              </a:rPr>
              <a:t>Why do PhDs need  career counseling?</a:t>
            </a:r>
          </a:p>
          <a:p>
            <a:pPr defTabSz="914400">
              <a:lnSpc>
                <a:spcPct val="85000"/>
              </a:lnSpc>
              <a:spcBef>
                <a:spcPct val="0"/>
              </a:spcBef>
              <a:spcAft>
                <a:spcPts val="600"/>
              </a:spcAft>
            </a:pPr>
            <a:endParaRPr lang="en-US" sz="4800" b="1" spc="-50" dirty="0">
              <a:solidFill>
                <a:schemeClr val="tx1">
                  <a:lumMod val="75000"/>
                  <a:lumOff val="25000"/>
                </a:schemeClr>
              </a:solidFill>
              <a:latin typeface="+mj-lt"/>
              <a:ea typeface="+mj-ea"/>
              <a:cs typeface="+mj-cs"/>
            </a:endParaRPr>
          </a:p>
        </p:txBody>
      </p:sp>
      <p:pic>
        <p:nvPicPr>
          <p:cNvPr id="6" name="Immagine 5">
            <a:extLst>
              <a:ext uri="{FF2B5EF4-FFF2-40B4-BE49-F238E27FC236}">
                <a16:creationId xmlns:a16="http://schemas.microsoft.com/office/drawing/2014/main" id="{3146BAC7-4467-3772-68E9-8CA7637F9170}"/>
              </a:ext>
            </a:extLst>
          </p:cNvPr>
          <p:cNvPicPr>
            <a:picLocks noChangeAspect="1"/>
          </p:cNvPicPr>
          <p:nvPr/>
        </p:nvPicPr>
        <p:blipFill rotWithShape="1">
          <a:blip r:embed="rId2">
            <a:extLst>
              <a:ext uri="{28A0092B-C50C-407E-A947-70E740481C1C}">
                <a14:useLocalDpi xmlns:a14="http://schemas.microsoft.com/office/drawing/2010/main" val="0"/>
              </a:ext>
            </a:extLst>
          </a:blip>
          <a:srcRect l="18652" r="38736" b="1"/>
          <a:stretch/>
        </p:blipFill>
        <p:spPr>
          <a:xfrm>
            <a:off x="1572867" y="645106"/>
            <a:ext cx="3592277" cy="5247747"/>
          </a:xfrm>
          <a:prstGeom prst="rect">
            <a:avLst/>
          </a:prstGeom>
        </p:spPr>
      </p:pic>
      <p:cxnSp>
        <p:nvCxnSpPr>
          <p:cNvPr id="28" name="Straight Connector 27">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40491D6A-AC5B-4B5D-958A-374344EFBEEE}"/>
              </a:ext>
            </a:extLst>
          </p:cNvPr>
          <p:cNvSpPr txBox="1"/>
          <p:nvPr/>
        </p:nvSpPr>
        <p:spPr>
          <a:xfrm>
            <a:off x="5438086" y="1737845"/>
            <a:ext cx="6388441" cy="4073272"/>
          </a:xfrm>
          <a:prstGeom prst="rect">
            <a:avLst/>
          </a:prstGeom>
        </p:spPr>
        <p:txBody>
          <a:bodyPr vert="horz" lIns="0" tIns="45720" rIns="0" bIns="45720" rtlCol="0">
            <a:noAutofit/>
          </a:bodyPr>
          <a:lstStyle/>
          <a:p>
            <a:pPr defTabSz="914400">
              <a:lnSpc>
                <a:spcPct val="90000"/>
              </a:lnSpc>
              <a:spcAft>
                <a:spcPts val="600"/>
              </a:spcAft>
              <a:buClr>
                <a:schemeClr val="accent1"/>
              </a:buClr>
              <a:buFont typeface="Calibri" panose="020F0502020204030204" pitchFamily="34" charset="0"/>
            </a:pPr>
            <a:r>
              <a:rPr lang="en-US" sz="2400" dirty="0">
                <a:solidFill>
                  <a:schemeClr val="tx1">
                    <a:lumMod val="75000"/>
                    <a:lumOff val="25000"/>
                  </a:schemeClr>
                </a:solidFill>
              </a:rPr>
              <a:t>The goal of </a:t>
            </a:r>
            <a:r>
              <a:rPr lang="en-US" sz="2400" b="1" dirty="0">
                <a:solidFill>
                  <a:schemeClr val="tx1">
                    <a:lumMod val="75000"/>
                    <a:lumOff val="25000"/>
                  </a:schemeClr>
                </a:solidFill>
              </a:rPr>
              <a:t>Career Counseling </a:t>
            </a:r>
            <a:r>
              <a:rPr lang="en-US" sz="2400" dirty="0">
                <a:solidFill>
                  <a:schemeClr val="tx1">
                    <a:lumMod val="75000"/>
                    <a:lumOff val="25000"/>
                  </a:schemeClr>
                </a:solidFill>
              </a:rPr>
              <a:t>is to not only help you make the decisions you need to make now, but to give you the knowledge and skills you need to make future career and life decisions.</a:t>
            </a:r>
          </a:p>
          <a:p>
            <a:pPr defTabSz="914400">
              <a:lnSpc>
                <a:spcPct val="90000"/>
              </a:lnSpc>
              <a:spcAft>
                <a:spcPts val="600"/>
              </a:spcAft>
              <a:buClr>
                <a:schemeClr val="accent1"/>
              </a:buClr>
              <a:buFont typeface="Calibri" panose="020F0502020204030204" pitchFamily="34" charset="0"/>
            </a:pPr>
            <a:r>
              <a:rPr lang="en-US" sz="2400" dirty="0">
                <a:solidFill>
                  <a:schemeClr val="tx1">
                    <a:lumMod val="75000"/>
                    <a:lumOff val="25000"/>
                  </a:schemeClr>
                </a:solidFill>
              </a:rPr>
              <a:t>Career counselling is a process that helps individuals </a:t>
            </a:r>
            <a:r>
              <a:rPr lang="en-US" sz="2400" b="1" dirty="0">
                <a:solidFill>
                  <a:schemeClr val="tx1">
                    <a:lumMod val="75000"/>
                    <a:lumOff val="25000"/>
                  </a:schemeClr>
                </a:solidFill>
              </a:rPr>
              <a:t>identify and explore career options, make informed decisions about their future, and develop strategies </a:t>
            </a:r>
            <a:r>
              <a:rPr lang="en-US" sz="2400" dirty="0">
                <a:solidFill>
                  <a:schemeClr val="tx1">
                    <a:lumMod val="75000"/>
                    <a:lumOff val="25000"/>
                  </a:schemeClr>
                </a:solidFill>
              </a:rPr>
              <a:t>to achieve their goals. It can be helpful at any stage of life, but it is especially beneficial for young people who are just starting out in their careers.</a:t>
            </a:r>
            <a:br>
              <a:rPr lang="en-US" sz="2400" dirty="0">
                <a:solidFill>
                  <a:schemeClr val="tx1">
                    <a:lumMod val="75000"/>
                    <a:lumOff val="25000"/>
                  </a:schemeClr>
                </a:solidFill>
              </a:rPr>
            </a:br>
            <a:endParaRPr lang="en-US" sz="2400" dirty="0">
              <a:solidFill>
                <a:schemeClr val="tx1">
                  <a:lumMod val="75000"/>
                  <a:lumOff val="25000"/>
                </a:schemeClr>
              </a:solidFill>
            </a:endParaRPr>
          </a:p>
        </p:txBody>
      </p:sp>
      <p:sp>
        <p:nvSpPr>
          <p:cNvPr id="30" name="Rectangle 29">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7222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7189B3F9-0102-3116-D96E-385EA50CA27C}"/>
              </a:ext>
            </a:extLst>
          </p:cNvPr>
          <p:cNvSpPr txBox="1"/>
          <p:nvPr/>
        </p:nvSpPr>
        <p:spPr>
          <a:xfrm>
            <a:off x="6411685" y="634946"/>
            <a:ext cx="5127171"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100" b="1" spc="-50">
                <a:solidFill>
                  <a:schemeClr val="tx1">
                    <a:lumMod val="75000"/>
                    <a:lumOff val="25000"/>
                  </a:schemeClr>
                </a:solidFill>
                <a:effectLst/>
                <a:latin typeface="+mj-lt"/>
                <a:ea typeface="+mj-ea"/>
                <a:cs typeface="+mj-cs"/>
              </a:rPr>
              <a:t>Why do PhDs they need a career counseling?</a:t>
            </a:r>
          </a:p>
          <a:p>
            <a:pPr defTabSz="914400">
              <a:lnSpc>
                <a:spcPct val="85000"/>
              </a:lnSpc>
              <a:spcBef>
                <a:spcPct val="0"/>
              </a:spcBef>
              <a:spcAft>
                <a:spcPts val="600"/>
              </a:spcAft>
            </a:pPr>
            <a:endParaRPr lang="en-US" sz="4100" spc="-50">
              <a:solidFill>
                <a:schemeClr val="tx1">
                  <a:lumMod val="75000"/>
                  <a:lumOff val="25000"/>
                </a:schemeClr>
              </a:solidFill>
              <a:latin typeface="+mj-lt"/>
              <a:ea typeface="+mj-ea"/>
              <a:cs typeface="+mj-cs"/>
            </a:endParaRPr>
          </a:p>
        </p:txBody>
      </p:sp>
      <p:pic>
        <p:nvPicPr>
          <p:cNvPr id="6" name="Immagine 5">
            <a:extLst>
              <a:ext uri="{FF2B5EF4-FFF2-40B4-BE49-F238E27FC236}">
                <a16:creationId xmlns:a16="http://schemas.microsoft.com/office/drawing/2014/main" id="{4A9C37C3-1E0C-BF8E-CAB9-00F50BB03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132" y="645106"/>
            <a:ext cx="5247747" cy="5247747"/>
          </a:xfrm>
          <a:prstGeom prst="rect">
            <a:avLst/>
          </a:prstGeom>
        </p:spPr>
      </p:pic>
      <p:cxnSp>
        <p:nvCxnSpPr>
          <p:cNvPr id="28" name="Straight Connector 27">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40491D6A-AC5B-4B5D-958A-374344EFBEEE}"/>
              </a:ext>
            </a:extLst>
          </p:cNvPr>
          <p:cNvSpPr txBox="1"/>
          <p:nvPr/>
        </p:nvSpPr>
        <p:spPr>
          <a:xfrm>
            <a:off x="6528854" y="2127818"/>
            <a:ext cx="5127172" cy="3670180"/>
          </a:xfrm>
          <a:prstGeom prst="rect">
            <a:avLst/>
          </a:prstGeom>
        </p:spPr>
        <p:txBody>
          <a:bodyPr vert="horz" lIns="0" tIns="45720" rIns="0" bIns="45720" rtlCol="0">
            <a:normAutofit lnSpcReduction="10000"/>
          </a:bodyPr>
          <a:lstStyle/>
          <a:p>
            <a:pPr algn="just" defTabSz="914400">
              <a:lnSpc>
                <a:spcPct val="90000"/>
              </a:lnSpc>
              <a:spcAft>
                <a:spcPts val="600"/>
              </a:spcAft>
              <a:buClr>
                <a:schemeClr val="accent1"/>
              </a:buClr>
              <a:buFont typeface="Calibri" panose="020F0502020204030204" pitchFamily="34" charset="0"/>
            </a:pPr>
            <a:r>
              <a:rPr lang="en-US" sz="2200" b="1" i="1" dirty="0">
                <a:solidFill>
                  <a:schemeClr val="tx1">
                    <a:lumMod val="75000"/>
                    <a:lumOff val="25000"/>
                  </a:schemeClr>
                </a:solidFill>
              </a:rPr>
              <a:t>Explore their interests, values, and skills: </a:t>
            </a:r>
            <a:r>
              <a:rPr lang="en-US" sz="2200" dirty="0">
                <a:solidFill>
                  <a:schemeClr val="tx1">
                    <a:lumMod val="75000"/>
                    <a:lumOff val="25000"/>
                  </a:schemeClr>
                </a:solidFill>
              </a:rPr>
              <a:t>A career coach can help an individual in exploring their interests, values, and skills. This can be done through a variety of assessments and exercises that help the individual to identify these areas. Once these areas are identified, the career coach can help the individual to develop a plan to pursue their goals. This may include setting up informational interviews, researching different careers, and exploring job opportunities. </a:t>
            </a:r>
          </a:p>
          <a:p>
            <a:pPr defTabSz="914400">
              <a:lnSpc>
                <a:spcPct val="90000"/>
              </a:lnSpc>
              <a:spcAft>
                <a:spcPts val="600"/>
              </a:spcAft>
              <a:buClr>
                <a:schemeClr val="accent1"/>
              </a:buClr>
              <a:buFont typeface="Calibri" panose="020F0502020204030204" pitchFamily="34" charset="0"/>
            </a:pPr>
            <a:endParaRPr lang="en-US" b="1" i="1" dirty="0">
              <a:solidFill>
                <a:schemeClr val="tx1">
                  <a:lumMod val="75000"/>
                  <a:lumOff val="25000"/>
                </a:schemeClr>
              </a:solidFill>
            </a:endParaRPr>
          </a:p>
        </p:txBody>
      </p:sp>
      <p:sp>
        <p:nvSpPr>
          <p:cNvPr id="30" name="Rectangle 29">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8996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7189B3F9-0102-3116-D96E-385EA50CA27C}"/>
              </a:ext>
            </a:extLst>
          </p:cNvPr>
          <p:cNvSpPr txBox="1"/>
          <p:nvPr/>
        </p:nvSpPr>
        <p:spPr>
          <a:xfrm>
            <a:off x="6411685" y="634946"/>
            <a:ext cx="5127171" cy="1450757"/>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4100" b="1" i="0" u="none" strike="noStrike" kern="1200" cap="none" spc="-50" normalizeH="0" baseline="0" noProof="0">
                <a:ln>
                  <a:noFill/>
                </a:ln>
                <a:solidFill>
                  <a:srgbClr val="000000">
                    <a:lumMod val="75000"/>
                    <a:lumOff val="25000"/>
                  </a:srgbClr>
                </a:solidFill>
                <a:effectLst/>
                <a:uLnTx/>
                <a:uFillTx/>
                <a:latin typeface="Calibri Light" panose="020F0302020204030204"/>
                <a:ea typeface="+mn-ea"/>
                <a:cs typeface="+mn-cs"/>
              </a:rPr>
              <a:t>Why do PhDs they need a career counseling?</a:t>
            </a:r>
          </a:p>
          <a:p>
            <a:pPr marL="0" marR="0" lvl="0" indent="0" algn="l" defTabSz="914400" rtl="0" eaLnBrk="1" fontAlgn="auto" latinLnBrk="0" hangingPunct="1">
              <a:lnSpc>
                <a:spcPct val="85000"/>
              </a:lnSpc>
              <a:spcBef>
                <a:spcPct val="0"/>
              </a:spcBef>
              <a:spcAft>
                <a:spcPts val="600"/>
              </a:spcAft>
              <a:buClrTx/>
              <a:buSzTx/>
              <a:buFontTx/>
              <a:buNone/>
              <a:tabLst/>
              <a:defRPr/>
            </a:pPr>
            <a:endParaRPr kumimoji="0" lang="en-US" sz="4100" b="0" i="0" u="none" strike="noStrike" kern="1200" cap="none" spc="-50" normalizeH="0" baseline="0" noProof="0">
              <a:ln>
                <a:noFill/>
              </a:ln>
              <a:solidFill>
                <a:srgbClr val="000000">
                  <a:lumMod val="75000"/>
                  <a:lumOff val="25000"/>
                </a:srgbClr>
              </a:solidFill>
              <a:effectLst/>
              <a:uLnTx/>
              <a:uFillTx/>
              <a:latin typeface="Calibri Light" panose="020F0302020204030204"/>
              <a:ea typeface="+mn-ea"/>
              <a:cs typeface="+mn-cs"/>
            </a:endParaRPr>
          </a:p>
        </p:txBody>
      </p:sp>
      <p:pic>
        <p:nvPicPr>
          <p:cNvPr id="6" name="Immagine 5">
            <a:extLst>
              <a:ext uri="{FF2B5EF4-FFF2-40B4-BE49-F238E27FC236}">
                <a16:creationId xmlns:a16="http://schemas.microsoft.com/office/drawing/2014/main" id="{4A9C37C3-1E0C-BF8E-CAB9-00F50BB03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132" y="645106"/>
            <a:ext cx="5247747" cy="5247747"/>
          </a:xfrm>
          <a:prstGeom prst="rect">
            <a:avLst/>
          </a:prstGeom>
        </p:spPr>
      </p:pic>
      <p:cxnSp>
        <p:nvCxnSpPr>
          <p:cNvPr id="28" name="Straight Connector 27">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40491D6A-AC5B-4B5D-958A-374344EFBEEE}"/>
              </a:ext>
            </a:extLst>
          </p:cNvPr>
          <p:cNvSpPr txBox="1"/>
          <p:nvPr/>
        </p:nvSpPr>
        <p:spPr>
          <a:xfrm>
            <a:off x="6528854" y="2127818"/>
            <a:ext cx="5127172" cy="3670180"/>
          </a:xfrm>
          <a:prstGeom prst="rect">
            <a:avLst/>
          </a:prstGeom>
        </p:spPr>
        <p:txBody>
          <a:bodyPr vert="horz" lIns="0" tIns="45720" rIns="0" bIns="45720" rtlCol="0">
            <a:normAutofit lnSpcReduction="10000"/>
          </a:bodyPr>
          <a:lstStyle/>
          <a:p>
            <a:pPr marL="0" marR="0" lvl="0" indent="0" algn="l" defTabSz="914400" rtl="0" eaLnBrk="1" fontAlgn="auto" latinLnBrk="0" hangingPunct="1">
              <a:lnSpc>
                <a:spcPct val="90000"/>
              </a:lnSpc>
              <a:spcBef>
                <a:spcPts val="0"/>
              </a:spcBef>
              <a:spcAft>
                <a:spcPts val="600"/>
              </a:spcAft>
              <a:buClr>
                <a:srgbClr val="E48312"/>
              </a:buClr>
              <a:buSzTx/>
              <a:buFont typeface="Calibri" panose="020F0502020204030204" pitchFamily="34" charset="0"/>
              <a:buNone/>
              <a:tabLst/>
              <a:defRPr/>
            </a:pPr>
            <a:endParaRPr kumimoji="0" lang="en-US" sz="1800" b="1" i="1"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0"/>
              </a:spcBef>
              <a:spcAft>
                <a:spcPts val="600"/>
              </a:spcAft>
              <a:buClr>
                <a:srgbClr val="E48312"/>
              </a:buClr>
              <a:buSzTx/>
              <a:buFont typeface="Calibri" panose="020F0502020204030204" pitchFamily="34" charset="0"/>
              <a:buNone/>
              <a:tabLst/>
              <a:defRPr/>
            </a:pPr>
            <a:r>
              <a:rPr kumimoji="0" lang="en-US" sz="2000" b="1" i="1"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Understand the relationship between their education and career goals.</a:t>
            </a:r>
          </a:p>
          <a:p>
            <a:pPr marL="0" marR="0" lvl="0" indent="0" algn="just" defTabSz="914400" rtl="0" eaLnBrk="1" fontAlgn="auto" latinLnBrk="0" hangingPunct="1">
              <a:lnSpc>
                <a:spcPct val="90000"/>
              </a:lnSpc>
              <a:spcBef>
                <a:spcPts val="0"/>
              </a:spcBef>
              <a:spcAft>
                <a:spcPts val="600"/>
              </a:spcAft>
              <a:buClr>
                <a:srgbClr val="E48312"/>
              </a:buClr>
              <a:buSzTx/>
              <a:buFont typeface="Calibri" panose="020F0502020204030204" pitchFamily="34" charset="0"/>
              <a:buNone/>
              <a:tabLst/>
              <a:defRPr/>
            </a:pPr>
            <a:r>
              <a:rPr kumimoji="0" lang="en-US" sz="2000" b="1" i="1"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Career counselling helps individuals understand the relationship between their education and career goals. It can assist individuals in making informed decisions about their future by exploring different career options and the educational requirements needed to pursue those options. Career counselling can also help individuals identify their strengths and weaknesses, and understand how these factors can impact their career choices. </a:t>
            </a:r>
          </a:p>
        </p:txBody>
      </p:sp>
      <p:sp>
        <p:nvSpPr>
          <p:cNvPr id="30" name="Rectangle 29">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98274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7189B3F9-0102-3116-D96E-385EA50CA27C}"/>
              </a:ext>
            </a:extLst>
          </p:cNvPr>
          <p:cNvSpPr txBox="1"/>
          <p:nvPr/>
        </p:nvSpPr>
        <p:spPr>
          <a:xfrm>
            <a:off x="6411685" y="634946"/>
            <a:ext cx="5127171" cy="1450757"/>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4100" b="1" i="0" u="none" strike="noStrike" kern="1200" cap="none" spc="-50" normalizeH="0" baseline="0" noProof="0">
                <a:ln>
                  <a:noFill/>
                </a:ln>
                <a:solidFill>
                  <a:srgbClr val="000000">
                    <a:lumMod val="75000"/>
                    <a:lumOff val="25000"/>
                  </a:srgbClr>
                </a:solidFill>
                <a:effectLst/>
                <a:uLnTx/>
                <a:uFillTx/>
                <a:latin typeface="Calibri Light" panose="020F0302020204030204"/>
                <a:ea typeface="+mn-ea"/>
                <a:cs typeface="+mn-cs"/>
              </a:rPr>
              <a:t>Why do PhDs they need a career counseling?</a:t>
            </a:r>
          </a:p>
          <a:p>
            <a:pPr marL="0" marR="0" lvl="0" indent="0" algn="l" defTabSz="914400" rtl="0" eaLnBrk="1" fontAlgn="auto" latinLnBrk="0" hangingPunct="1">
              <a:lnSpc>
                <a:spcPct val="85000"/>
              </a:lnSpc>
              <a:spcBef>
                <a:spcPct val="0"/>
              </a:spcBef>
              <a:spcAft>
                <a:spcPts val="600"/>
              </a:spcAft>
              <a:buClrTx/>
              <a:buSzTx/>
              <a:buFontTx/>
              <a:buNone/>
              <a:tabLst/>
              <a:defRPr/>
            </a:pPr>
            <a:endParaRPr kumimoji="0" lang="en-US" sz="4100" b="0" i="0" u="none" strike="noStrike" kern="1200" cap="none" spc="-50" normalizeH="0" baseline="0" noProof="0">
              <a:ln>
                <a:noFill/>
              </a:ln>
              <a:solidFill>
                <a:srgbClr val="000000">
                  <a:lumMod val="75000"/>
                  <a:lumOff val="25000"/>
                </a:srgbClr>
              </a:solidFill>
              <a:effectLst/>
              <a:uLnTx/>
              <a:uFillTx/>
              <a:latin typeface="Calibri Light" panose="020F0302020204030204"/>
              <a:ea typeface="+mn-ea"/>
              <a:cs typeface="+mn-cs"/>
            </a:endParaRPr>
          </a:p>
        </p:txBody>
      </p:sp>
      <p:pic>
        <p:nvPicPr>
          <p:cNvPr id="6" name="Immagine 5">
            <a:extLst>
              <a:ext uri="{FF2B5EF4-FFF2-40B4-BE49-F238E27FC236}">
                <a16:creationId xmlns:a16="http://schemas.microsoft.com/office/drawing/2014/main" id="{4A9C37C3-1E0C-BF8E-CAB9-00F50BB03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132" y="645106"/>
            <a:ext cx="5247747" cy="5247747"/>
          </a:xfrm>
          <a:prstGeom prst="rect">
            <a:avLst/>
          </a:prstGeom>
        </p:spPr>
      </p:pic>
      <p:cxnSp>
        <p:nvCxnSpPr>
          <p:cNvPr id="28" name="Straight Connector 27">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40491D6A-AC5B-4B5D-958A-374344EFBEEE}"/>
              </a:ext>
            </a:extLst>
          </p:cNvPr>
          <p:cNvSpPr txBox="1"/>
          <p:nvPr/>
        </p:nvSpPr>
        <p:spPr>
          <a:xfrm>
            <a:off x="6199124" y="1581841"/>
            <a:ext cx="5758538" cy="4940875"/>
          </a:xfrm>
          <a:prstGeom prst="rect">
            <a:avLst/>
          </a:prstGeom>
        </p:spPr>
        <p:txBody>
          <a:bodyPr vert="horz" lIns="0" tIns="45720" rIns="0" bIns="45720" rtlCol="0">
            <a:noAutofit/>
          </a:bodyPr>
          <a:lstStyle/>
          <a:p>
            <a:pPr defTabSz="914400">
              <a:lnSpc>
                <a:spcPct val="90000"/>
              </a:lnSpc>
              <a:spcAft>
                <a:spcPts val="600"/>
              </a:spcAft>
              <a:buClr>
                <a:srgbClr val="E48312"/>
              </a:buClr>
            </a:pPr>
            <a:r>
              <a:rPr lang="it-IT" sz="2000" b="1" i="1" dirty="0"/>
              <a:t>Make </a:t>
            </a:r>
            <a:r>
              <a:rPr lang="it-IT" sz="2000" b="1" i="1" dirty="0" err="1"/>
              <a:t>informed</a:t>
            </a:r>
            <a:r>
              <a:rPr lang="it-IT" sz="2000" b="1" i="1" dirty="0"/>
              <a:t> </a:t>
            </a:r>
            <a:r>
              <a:rPr lang="it-IT" sz="2000" b="1" i="1" dirty="0" err="1"/>
              <a:t>decisions</a:t>
            </a:r>
            <a:r>
              <a:rPr lang="it-IT" sz="2000" b="1" i="1" dirty="0"/>
              <a:t> </a:t>
            </a:r>
            <a:r>
              <a:rPr lang="it-IT" sz="2000" b="1" i="1" dirty="0" err="1"/>
              <a:t>about</a:t>
            </a:r>
            <a:r>
              <a:rPr lang="it-IT" sz="2000" b="1" i="1" dirty="0"/>
              <a:t> </a:t>
            </a:r>
            <a:r>
              <a:rPr lang="it-IT" sz="2000" b="1" i="1" dirty="0" err="1"/>
              <a:t>their</a:t>
            </a:r>
            <a:r>
              <a:rPr lang="it-IT" sz="2000" b="1" i="1" dirty="0"/>
              <a:t> future:</a:t>
            </a:r>
            <a:r>
              <a:rPr lang="it-IT" sz="2000" dirty="0"/>
              <a:t> Career coaching helps </a:t>
            </a:r>
            <a:r>
              <a:rPr lang="it-IT" sz="2000" dirty="0" err="1"/>
              <a:t>individuals</a:t>
            </a:r>
            <a:r>
              <a:rPr lang="it-IT" sz="2000" dirty="0"/>
              <a:t> in making </a:t>
            </a:r>
            <a:r>
              <a:rPr lang="it-IT" sz="2000" dirty="0" err="1"/>
              <a:t>informed</a:t>
            </a:r>
            <a:r>
              <a:rPr lang="it-IT" sz="2000" dirty="0"/>
              <a:t> </a:t>
            </a:r>
            <a:r>
              <a:rPr lang="it-IT" sz="2000" dirty="0" err="1"/>
              <a:t>decisions</a:t>
            </a:r>
            <a:r>
              <a:rPr lang="it-IT" sz="2000" dirty="0"/>
              <a:t> </a:t>
            </a:r>
            <a:r>
              <a:rPr lang="it-IT" sz="2000" dirty="0" err="1"/>
              <a:t>about</a:t>
            </a:r>
            <a:r>
              <a:rPr lang="it-IT" sz="2000" dirty="0"/>
              <a:t> </a:t>
            </a:r>
            <a:r>
              <a:rPr lang="it-IT" sz="2000" dirty="0" err="1"/>
              <a:t>their</a:t>
            </a:r>
            <a:r>
              <a:rPr lang="it-IT" sz="2000" dirty="0"/>
              <a:t> future by </a:t>
            </a:r>
            <a:r>
              <a:rPr lang="it-IT" sz="2000" dirty="0" err="1"/>
              <a:t>providing</a:t>
            </a:r>
            <a:r>
              <a:rPr lang="it-IT" sz="2000" dirty="0"/>
              <a:t> </a:t>
            </a:r>
            <a:r>
              <a:rPr lang="it-IT" sz="2000" dirty="0" err="1"/>
              <a:t>them</a:t>
            </a:r>
            <a:r>
              <a:rPr lang="it-IT" sz="2000" dirty="0"/>
              <a:t> with information </a:t>
            </a:r>
            <a:r>
              <a:rPr lang="it-IT" sz="2000" dirty="0" err="1"/>
              <a:t>about</a:t>
            </a:r>
            <a:r>
              <a:rPr lang="it-IT" sz="2000" dirty="0"/>
              <a:t> </a:t>
            </a:r>
            <a:r>
              <a:rPr lang="it-IT" sz="2000" dirty="0" err="1"/>
              <a:t>various</a:t>
            </a:r>
            <a:r>
              <a:rPr lang="it-IT" sz="2000" dirty="0"/>
              <a:t> career options, the </a:t>
            </a:r>
            <a:r>
              <a:rPr lang="it-IT" sz="2000" dirty="0" err="1"/>
              <a:t>pros</a:t>
            </a:r>
            <a:r>
              <a:rPr lang="it-IT" sz="2000" dirty="0"/>
              <a:t> and cons of </a:t>
            </a:r>
            <a:r>
              <a:rPr lang="it-IT" sz="2000" dirty="0" err="1"/>
              <a:t>each</a:t>
            </a:r>
            <a:r>
              <a:rPr lang="it-IT" sz="2000" dirty="0"/>
              <a:t> option, and the steps </a:t>
            </a:r>
            <a:r>
              <a:rPr lang="it-IT" sz="2000" dirty="0" err="1"/>
              <a:t>required</a:t>
            </a:r>
            <a:r>
              <a:rPr lang="it-IT" sz="2000" dirty="0"/>
              <a:t> to </a:t>
            </a:r>
            <a:r>
              <a:rPr lang="it-IT" sz="2000" dirty="0" err="1"/>
              <a:t>pursue</a:t>
            </a:r>
            <a:r>
              <a:rPr lang="it-IT" sz="2000" dirty="0"/>
              <a:t> </a:t>
            </a:r>
            <a:r>
              <a:rPr lang="it-IT" sz="2000" dirty="0" err="1"/>
              <a:t>each</a:t>
            </a:r>
            <a:r>
              <a:rPr lang="it-IT" sz="2000" dirty="0"/>
              <a:t> option. </a:t>
            </a:r>
            <a:br>
              <a:rPr lang="it-IT" sz="2000" b="1" i="1" dirty="0"/>
            </a:br>
            <a:r>
              <a:rPr lang="it-IT" sz="2000" b="1" i="1" dirty="0" err="1"/>
              <a:t>Develop</a:t>
            </a:r>
            <a:r>
              <a:rPr lang="it-IT" sz="2000" b="1" i="1" dirty="0"/>
              <a:t> strategies for </a:t>
            </a:r>
            <a:r>
              <a:rPr lang="it-IT" sz="2000" b="1" i="1" dirty="0" err="1"/>
              <a:t>achieving</a:t>
            </a:r>
            <a:r>
              <a:rPr lang="it-IT" sz="2000" b="1" i="1" dirty="0"/>
              <a:t> </a:t>
            </a:r>
            <a:r>
              <a:rPr lang="it-IT" sz="2000" b="1" i="1" dirty="0" err="1"/>
              <a:t>their</a:t>
            </a:r>
            <a:r>
              <a:rPr lang="it-IT" sz="2000" b="1" i="1" dirty="0"/>
              <a:t> goals: </a:t>
            </a:r>
            <a:r>
              <a:rPr lang="it-IT" sz="2000" dirty="0"/>
              <a:t>An </a:t>
            </a:r>
            <a:r>
              <a:rPr lang="it-IT" sz="2000" dirty="0" err="1"/>
              <a:t>experienced</a:t>
            </a:r>
            <a:r>
              <a:rPr lang="it-IT" sz="2000" dirty="0"/>
              <a:t> coach can help </a:t>
            </a:r>
            <a:r>
              <a:rPr lang="it-IT" sz="2000" dirty="0" err="1"/>
              <a:t>individuals</a:t>
            </a:r>
            <a:r>
              <a:rPr lang="it-IT" sz="2000" dirty="0"/>
              <a:t> in a </a:t>
            </a:r>
            <a:r>
              <a:rPr lang="it-IT" sz="2000" dirty="0" err="1"/>
              <a:t>number</a:t>
            </a:r>
            <a:r>
              <a:rPr lang="it-IT" sz="2000" dirty="0"/>
              <a:t> of ways. </a:t>
            </a:r>
            <a:r>
              <a:rPr lang="it-IT" sz="2000" dirty="0" err="1"/>
              <a:t>It</a:t>
            </a:r>
            <a:r>
              <a:rPr lang="it-IT" sz="2000" dirty="0"/>
              <a:t> can assist with </a:t>
            </a:r>
            <a:r>
              <a:rPr lang="it-IT" sz="2000" dirty="0" err="1"/>
              <a:t>identifying</a:t>
            </a:r>
            <a:r>
              <a:rPr lang="it-IT" sz="2000" dirty="0"/>
              <a:t> and </a:t>
            </a:r>
            <a:r>
              <a:rPr lang="it-IT" sz="2000" dirty="0" err="1"/>
              <a:t>exploring</a:t>
            </a:r>
            <a:r>
              <a:rPr lang="it-IT" sz="2000" dirty="0"/>
              <a:t> career options, </a:t>
            </a:r>
            <a:r>
              <a:rPr lang="it-IT" sz="2000" dirty="0" err="1"/>
              <a:t>developing</a:t>
            </a:r>
            <a:r>
              <a:rPr lang="it-IT" sz="2000" dirty="0"/>
              <a:t> job </a:t>
            </a:r>
            <a:r>
              <a:rPr lang="it-IT" sz="2000" dirty="0" err="1"/>
              <a:t>search</a:t>
            </a:r>
            <a:r>
              <a:rPr lang="it-IT" sz="2000" dirty="0"/>
              <a:t> strategies, writing </a:t>
            </a:r>
            <a:r>
              <a:rPr lang="it-IT" sz="2000" dirty="0" err="1"/>
              <a:t>resumes</a:t>
            </a:r>
            <a:r>
              <a:rPr lang="it-IT" sz="2000" dirty="0"/>
              <a:t> and cover </a:t>
            </a:r>
            <a:r>
              <a:rPr lang="it-IT" sz="2000" dirty="0" err="1"/>
              <a:t>letters</a:t>
            </a:r>
            <a:r>
              <a:rPr lang="it-IT" sz="2000" dirty="0"/>
              <a:t>, </a:t>
            </a:r>
            <a:r>
              <a:rPr lang="it-IT" sz="2000" dirty="0" err="1"/>
              <a:t>preparing</a:t>
            </a:r>
            <a:r>
              <a:rPr lang="it-IT" sz="2000" dirty="0"/>
              <a:t> for interviews, and </a:t>
            </a:r>
            <a:r>
              <a:rPr lang="it-IT" sz="2000" dirty="0" err="1"/>
              <a:t>understanding</a:t>
            </a:r>
            <a:r>
              <a:rPr lang="it-IT" sz="2000" dirty="0"/>
              <a:t> and </a:t>
            </a:r>
            <a:r>
              <a:rPr lang="it-IT" sz="2000" dirty="0" err="1"/>
              <a:t>managing</a:t>
            </a:r>
            <a:r>
              <a:rPr lang="it-IT" sz="2000" dirty="0"/>
              <a:t> job stress. </a:t>
            </a:r>
            <a:r>
              <a:rPr lang="it-IT" sz="2000" dirty="0" err="1"/>
              <a:t>They</a:t>
            </a:r>
            <a:r>
              <a:rPr lang="it-IT" sz="2000" dirty="0"/>
              <a:t> can </a:t>
            </a:r>
            <a:r>
              <a:rPr lang="it-IT" sz="2000" dirty="0" err="1"/>
              <a:t>also</a:t>
            </a:r>
            <a:r>
              <a:rPr lang="it-IT" sz="2000" dirty="0"/>
              <a:t> </a:t>
            </a:r>
            <a:r>
              <a:rPr lang="it-IT" sz="2000" dirty="0" err="1"/>
              <a:t>provide</a:t>
            </a:r>
            <a:r>
              <a:rPr lang="it-IT" sz="2000" dirty="0"/>
              <a:t> </a:t>
            </a:r>
            <a:r>
              <a:rPr lang="it-IT" sz="2000" dirty="0" err="1"/>
              <a:t>resources</a:t>
            </a:r>
            <a:r>
              <a:rPr lang="it-IT" sz="2000" dirty="0"/>
              <a:t> and </a:t>
            </a:r>
            <a:r>
              <a:rPr lang="it-IT" sz="2000" dirty="0" err="1"/>
              <a:t>advice</a:t>
            </a:r>
            <a:r>
              <a:rPr lang="it-IT" sz="2000" dirty="0"/>
              <a:t> on networking, </a:t>
            </a:r>
            <a:r>
              <a:rPr lang="it-IT" sz="2000" dirty="0" err="1"/>
              <a:t>interviewing</a:t>
            </a:r>
            <a:r>
              <a:rPr lang="it-IT" sz="2000" dirty="0"/>
              <a:t>, and job </a:t>
            </a:r>
            <a:r>
              <a:rPr lang="it-IT" sz="2000" dirty="0" err="1"/>
              <a:t>search</a:t>
            </a:r>
            <a:r>
              <a:rPr lang="it-IT" sz="2000" dirty="0"/>
              <a:t> strategies. </a:t>
            </a:r>
            <a:r>
              <a:rPr lang="it-IT" sz="2000" dirty="0" err="1"/>
              <a:t>It</a:t>
            </a:r>
            <a:r>
              <a:rPr lang="it-IT" sz="2000" dirty="0"/>
              <a:t> can </a:t>
            </a:r>
            <a:r>
              <a:rPr lang="it-IT" sz="2000" dirty="0" err="1"/>
              <a:t>also</a:t>
            </a:r>
            <a:r>
              <a:rPr lang="it-IT" sz="2000" dirty="0"/>
              <a:t> help </a:t>
            </a:r>
            <a:r>
              <a:rPr lang="it-IT" sz="2000" dirty="0" err="1"/>
              <a:t>individuals</a:t>
            </a:r>
            <a:r>
              <a:rPr lang="it-IT" sz="2000" dirty="0"/>
              <a:t> </a:t>
            </a:r>
            <a:r>
              <a:rPr lang="it-IT" sz="2000" dirty="0" err="1"/>
              <a:t>assess</a:t>
            </a:r>
            <a:r>
              <a:rPr lang="it-IT" sz="2000" dirty="0"/>
              <a:t> </a:t>
            </a:r>
            <a:r>
              <a:rPr lang="it-IT" sz="2000" dirty="0" err="1"/>
              <a:t>their</a:t>
            </a:r>
            <a:r>
              <a:rPr lang="it-IT" sz="2000" dirty="0"/>
              <a:t> </a:t>
            </a:r>
            <a:r>
              <a:rPr lang="it-IT" sz="2000" dirty="0" err="1"/>
              <a:t>strengths</a:t>
            </a:r>
            <a:r>
              <a:rPr lang="it-IT" sz="2000" dirty="0"/>
              <a:t> and </a:t>
            </a:r>
            <a:r>
              <a:rPr lang="it-IT" sz="2000" dirty="0" err="1"/>
              <a:t>weaknesses</a:t>
            </a:r>
            <a:r>
              <a:rPr lang="it-IT" sz="2000" dirty="0"/>
              <a:t>, set </a:t>
            </a:r>
            <a:r>
              <a:rPr lang="it-IT" sz="2000" dirty="0" err="1"/>
              <a:t>realistic</a:t>
            </a:r>
            <a:r>
              <a:rPr lang="it-IT" sz="2000" dirty="0"/>
              <a:t> career goals, and </a:t>
            </a:r>
            <a:r>
              <a:rPr lang="it-IT" sz="2000" dirty="0" err="1"/>
              <a:t>createaction</a:t>
            </a:r>
            <a:r>
              <a:rPr lang="it-IT" sz="2000" dirty="0"/>
              <a:t> plans for </a:t>
            </a:r>
            <a:r>
              <a:rPr lang="it-IT" sz="2000" dirty="0" err="1"/>
              <a:t>achieving</a:t>
            </a:r>
            <a:r>
              <a:rPr lang="it-IT" sz="2000" dirty="0"/>
              <a:t> </a:t>
            </a:r>
            <a:r>
              <a:rPr lang="it-IT" sz="2000" dirty="0" err="1"/>
              <a:t>those</a:t>
            </a:r>
            <a:r>
              <a:rPr lang="it-IT" sz="2000" dirty="0"/>
              <a:t> goals. </a:t>
            </a:r>
          </a:p>
          <a:p>
            <a:pPr defTabSz="914400">
              <a:lnSpc>
                <a:spcPct val="90000"/>
              </a:lnSpc>
              <a:spcAft>
                <a:spcPts val="600"/>
              </a:spcAft>
              <a:buClr>
                <a:srgbClr val="E48312"/>
              </a:buClr>
            </a:pPr>
            <a:r>
              <a:rPr lang="it-IT" sz="2000" dirty="0"/>
              <a:t> action plans for </a:t>
            </a:r>
            <a:r>
              <a:rPr lang="it-IT" sz="2000" dirty="0" err="1"/>
              <a:t>achieving</a:t>
            </a:r>
            <a:r>
              <a:rPr lang="it-IT" sz="2000" dirty="0"/>
              <a:t> </a:t>
            </a:r>
            <a:r>
              <a:rPr lang="it-IT" sz="2000" dirty="0" err="1"/>
              <a:t>those</a:t>
            </a:r>
            <a:r>
              <a:rPr lang="it-IT" sz="2000" dirty="0"/>
              <a:t> goals. </a:t>
            </a:r>
          </a:p>
          <a:p>
            <a:pPr marL="0" marR="0" lvl="0" indent="0" algn="l" defTabSz="914400" rtl="0" eaLnBrk="1" fontAlgn="auto" latinLnBrk="0" hangingPunct="1">
              <a:lnSpc>
                <a:spcPct val="90000"/>
              </a:lnSpc>
              <a:spcBef>
                <a:spcPts val="0"/>
              </a:spcBef>
              <a:spcAft>
                <a:spcPts val="600"/>
              </a:spcAft>
              <a:buClr>
                <a:srgbClr val="E48312"/>
              </a:buClr>
              <a:buSzTx/>
              <a:buFont typeface="Calibri" panose="020F0502020204030204" pitchFamily="34" charset="0"/>
              <a:buNone/>
              <a:tabLst/>
              <a:defRPr/>
            </a:pPr>
            <a:endParaRPr kumimoji="0" lang="en-US" sz="2000" b="1" i="1"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74152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89B3F9-0102-3116-D96E-385EA50CA27C}"/>
              </a:ext>
            </a:extLst>
          </p:cNvPr>
          <p:cNvSpPr txBox="1"/>
          <p:nvPr/>
        </p:nvSpPr>
        <p:spPr>
          <a:xfrm>
            <a:off x="6320702" y="182880"/>
            <a:ext cx="5247747" cy="1630681"/>
          </a:xfrm>
          <a:prstGeom prst="rect">
            <a:avLst/>
          </a:prstGeom>
        </p:spPr>
        <p:txBody>
          <a:bodyPr vert="horz" lIns="91440" tIns="45720" rIns="91440" bIns="45720" rtlCol="0" anchor="b">
            <a:normAutofit fontScale="92500" lnSpcReduction="10000"/>
          </a:bodyPr>
          <a:lstStyle/>
          <a:p>
            <a:pPr marL="0" marR="0" lvl="0" indent="0" algn="l" defTabSz="914400" rtl="0" eaLnBrk="1" fontAlgn="auto" latinLnBrk="0" hangingPunct="1">
              <a:lnSpc>
                <a:spcPct val="85000"/>
              </a:lnSpc>
              <a:spcBef>
                <a:spcPct val="0"/>
              </a:spcBef>
              <a:spcAft>
                <a:spcPts val="600"/>
              </a:spcAft>
              <a:buClrTx/>
              <a:buSzTx/>
              <a:buFontTx/>
              <a:buNone/>
              <a:tabLst/>
              <a:defRPr/>
            </a:pPr>
            <a:endParaRPr kumimoji="0" lang="en-US" sz="4100" b="1"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n-ea"/>
              <a:cs typeface="+mn-cs"/>
            </a:endParaRPr>
          </a:p>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4100" b="1"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n-ea"/>
                <a:cs typeface="+mn-cs"/>
              </a:rPr>
              <a:t>Why do PhDs they need a career counseling?</a:t>
            </a:r>
          </a:p>
          <a:p>
            <a:pPr marL="0" marR="0" lvl="0" indent="0" algn="l" defTabSz="914400" rtl="0" eaLnBrk="1" fontAlgn="auto" latinLnBrk="0" hangingPunct="1">
              <a:lnSpc>
                <a:spcPct val="85000"/>
              </a:lnSpc>
              <a:spcBef>
                <a:spcPct val="0"/>
              </a:spcBef>
              <a:spcAft>
                <a:spcPts val="600"/>
              </a:spcAft>
              <a:buClrTx/>
              <a:buSzTx/>
              <a:buFontTx/>
              <a:buNone/>
              <a:tabLst/>
              <a:defRPr/>
            </a:pPr>
            <a:endParaRPr kumimoji="0" lang="en-US" sz="41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n-ea"/>
              <a:cs typeface="+mn-cs"/>
            </a:endParaRPr>
          </a:p>
        </p:txBody>
      </p:sp>
      <p:pic>
        <p:nvPicPr>
          <p:cNvPr id="6" name="Immagine 5">
            <a:extLst>
              <a:ext uri="{FF2B5EF4-FFF2-40B4-BE49-F238E27FC236}">
                <a16:creationId xmlns:a16="http://schemas.microsoft.com/office/drawing/2014/main" id="{4A9C37C3-1E0C-BF8E-CAB9-00F50BB03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132" y="645106"/>
            <a:ext cx="5247747" cy="5247747"/>
          </a:xfrm>
          <a:prstGeom prst="rect">
            <a:avLst/>
          </a:prstGeom>
        </p:spPr>
      </p:pic>
      <p:sp>
        <p:nvSpPr>
          <p:cNvPr id="3" name="CasellaDiTesto 2">
            <a:extLst>
              <a:ext uri="{FF2B5EF4-FFF2-40B4-BE49-F238E27FC236}">
                <a16:creationId xmlns:a16="http://schemas.microsoft.com/office/drawing/2014/main" id="{40491D6A-AC5B-4B5D-958A-374344EFBEEE}"/>
              </a:ext>
            </a:extLst>
          </p:cNvPr>
          <p:cNvSpPr txBox="1"/>
          <p:nvPr/>
        </p:nvSpPr>
        <p:spPr>
          <a:xfrm>
            <a:off x="6441278" y="1581841"/>
            <a:ext cx="5516383" cy="4940875"/>
          </a:xfrm>
          <a:prstGeom prst="rect">
            <a:avLst/>
          </a:prstGeom>
        </p:spPr>
        <p:txBody>
          <a:bodyPr vert="horz" lIns="0" tIns="45720" rIns="0" bIns="45720" rtlCol="0">
            <a:noAutofit/>
          </a:bodyPr>
          <a:lstStyle/>
          <a:p>
            <a:pPr marL="0" marR="0" lvl="0" indent="0" algn="l" defTabSz="914400" rtl="0" eaLnBrk="1" fontAlgn="auto" latinLnBrk="0" hangingPunct="1">
              <a:lnSpc>
                <a:spcPct val="90000"/>
              </a:lnSpc>
              <a:spcBef>
                <a:spcPts val="0"/>
              </a:spcBef>
              <a:spcAft>
                <a:spcPts val="600"/>
              </a:spcAft>
              <a:buClr>
                <a:srgbClr val="E48312"/>
              </a:buClr>
              <a:buSzTx/>
              <a:buFont typeface="Calibri" panose="020F0502020204030204" pitchFamily="34" charset="0"/>
              <a:buNone/>
              <a:tabLst/>
              <a:defRPr/>
            </a:pPr>
            <a:endParaRPr kumimoji="0" lang="en-US" sz="2000" b="1" i="1"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B2777A9A-F34E-F463-345A-F809CECAB515}"/>
              </a:ext>
            </a:extLst>
          </p:cNvPr>
          <p:cNvSpPr txBox="1"/>
          <p:nvPr/>
        </p:nvSpPr>
        <p:spPr>
          <a:xfrm>
            <a:off x="6441278" y="1889762"/>
            <a:ext cx="5247747" cy="3754874"/>
          </a:xfrm>
          <a:prstGeom prst="rect">
            <a:avLst/>
          </a:prstGeom>
          <a:noFill/>
        </p:spPr>
        <p:txBody>
          <a:bodyPr wrap="square" rtlCol="0">
            <a:spAutoFit/>
          </a:bodyPr>
          <a:lstStyle/>
          <a:p>
            <a:pPr algn="just"/>
            <a:r>
              <a:rPr lang="it-IT" sz="2000" b="1" i="1" dirty="0"/>
              <a:t>Navigate the job market: </a:t>
            </a:r>
            <a:r>
              <a:rPr lang="it-IT" sz="2000" dirty="0"/>
              <a:t>a career </a:t>
            </a:r>
            <a:r>
              <a:rPr lang="it-IT" sz="2000" dirty="0" err="1"/>
              <a:t>guidance</a:t>
            </a:r>
            <a:r>
              <a:rPr lang="it-IT" sz="2000" dirty="0"/>
              <a:t> </a:t>
            </a:r>
            <a:r>
              <a:rPr lang="it-IT" sz="2000" dirty="0" err="1"/>
              <a:t>counsellor</a:t>
            </a:r>
            <a:r>
              <a:rPr lang="it-IT" sz="2000" dirty="0"/>
              <a:t> can help an </a:t>
            </a:r>
            <a:r>
              <a:rPr lang="it-IT" sz="2000" dirty="0" err="1"/>
              <a:t>individual</a:t>
            </a:r>
            <a:r>
              <a:rPr lang="it-IT" sz="2000" dirty="0"/>
              <a:t> </a:t>
            </a:r>
            <a:r>
              <a:rPr lang="it-IT" sz="2000" dirty="0" err="1"/>
              <a:t>learn</a:t>
            </a:r>
            <a:r>
              <a:rPr lang="it-IT" sz="2000" dirty="0"/>
              <a:t> </a:t>
            </a:r>
            <a:r>
              <a:rPr lang="it-IT" sz="2000" dirty="0" err="1"/>
              <a:t>about</a:t>
            </a:r>
            <a:r>
              <a:rPr lang="it-IT" sz="2000" dirty="0"/>
              <a:t> </a:t>
            </a:r>
            <a:r>
              <a:rPr lang="it-IT" sz="2000" dirty="0" err="1"/>
              <a:t>different</a:t>
            </a:r>
            <a:r>
              <a:rPr lang="it-IT" sz="2000" dirty="0"/>
              <a:t> job options </a:t>
            </a:r>
            <a:r>
              <a:rPr lang="it-IT" sz="2000" dirty="0" err="1"/>
              <a:t>that</a:t>
            </a:r>
            <a:r>
              <a:rPr lang="it-IT" sz="2000" dirty="0"/>
              <a:t> are </a:t>
            </a:r>
            <a:r>
              <a:rPr lang="it-IT" sz="2000" dirty="0" err="1"/>
              <a:t>available</a:t>
            </a:r>
            <a:r>
              <a:rPr lang="it-IT" sz="2000" dirty="0"/>
              <a:t>, and help </a:t>
            </a:r>
            <a:r>
              <a:rPr lang="it-IT" sz="2000" dirty="0" err="1"/>
              <a:t>them</a:t>
            </a:r>
            <a:r>
              <a:rPr lang="it-IT" sz="2000" dirty="0"/>
              <a:t> </a:t>
            </a:r>
            <a:r>
              <a:rPr lang="it-IT" sz="2000" dirty="0" err="1"/>
              <a:t>understand</a:t>
            </a:r>
            <a:r>
              <a:rPr lang="it-IT" sz="2000" dirty="0"/>
              <a:t> the job market. </a:t>
            </a:r>
            <a:br>
              <a:rPr lang="it-IT" sz="2000" dirty="0"/>
            </a:br>
            <a:r>
              <a:rPr lang="it-IT" sz="2000" b="1" i="1" dirty="0" err="1"/>
              <a:t>Manage</a:t>
            </a:r>
            <a:r>
              <a:rPr lang="it-IT" sz="2000" b="1" i="1" dirty="0"/>
              <a:t> career </a:t>
            </a:r>
            <a:r>
              <a:rPr lang="it-IT" sz="2000" b="1" i="1" dirty="0" err="1"/>
              <a:t>transitions</a:t>
            </a:r>
            <a:r>
              <a:rPr lang="it-IT" sz="2000" b="1" i="1" dirty="0"/>
              <a:t>: </a:t>
            </a:r>
            <a:r>
              <a:rPr lang="it-IT" sz="2000" dirty="0"/>
              <a:t> a career </a:t>
            </a:r>
            <a:r>
              <a:rPr lang="it-IT" sz="2000" dirty="0" err="1"/>
              <a:t>guidance</a:t>
            </a:r>
            <a:r>
              <a:rPr lang="it-IT" sz="2000" dirty="0"/>
              <a:t> </a:t>
            </a:r>
            <a:r>
              <a:rPr lang="it-IT" sz="2000" dirty="0" err="1"/>
              <a:t>counsellor</a:t>
            </a:r>
            <a:r>
              <a:rPr lang="it-IT" sz="2000" dirty="0"/>
              <a:t> can help an </a:t>
            </a:r>
            <a:r>
              <a:rPr lang="it-IT" sz="2000" dirty="0" err="1"/>
              <a:t>individual</a:t>
            </a:r>
            <a:r>
              <a:rPr lang="it-IT" sz="2000" dirty="0"/>
              <a:t> </a:t>
            </a:r>
            <a:r>
              <a:rPr lang="it-IT" sz="2000" dirty="0" err="1"/>
              <a:t>manage</a:t>
            </a:r>
            <a:r>
              <a:rPr lang="it-IT" sz="2000" dirty="0"/>
              <a:t> </a:t>
            </a:r>
            <a:r>
              <a:rPr lang="it-IT" sz="2000" dirty="0" err="1"/>
              <a:t>their</a:t>
            </a:r>
            <a:r>
              <a:rPr lang="it-IT" sz="2000" dirty="0"/>
              <a:t> career </a:t>
            </a:r>
            <a:r>
              <a:rPr lang="it-IT" sz="2000" dirty="0" err="1"/>
              <a:t>transitions</a:t>
            </a:r>
            <a:r>
              <a:rPr lang="it-IT" sz="2000" dirty="0"/>
              <a:t> by </a:t>
            </a:r>
            <a:r>
              <a:rPr lang="it-IT" sz="2000" dirty="0" err="1"/>
              <a:t>providing</a:t>
            </a:r>
            <a:r>
              <a:rPr lang="it-IT" sz="2000" dirty="0"/>
              <a:t> support and </a:t>
            </a:r>
            <a:r>
              <a:rPr lang="it-IT" sz="2000" dirty="0" err="1"/>
              <a:t>guidance</a:t>
            </a:r>
            <a:r>
              <a:rPr lang="it-IT" sz="2000" dirty="0"/>
              <a:t> </a:t>
            </a:r>
            <a:r>
              <a:rPr lang="it-IT" sz="2000" dirty="0" err="1"/>
              <a:t>throughout</a:t>
            </a:r>
            <a:r>
              <a:rPr lang="it-IT" sz="2000" dirty="0"/>
              <a:t> the </a:t>
            </a:r>
            <a:r>
              <a:rPr lang="it-IT" sz="2000" dirty="0" err="1"/>
              <a:t>process</a:t>
            </a:r>
            <a:r>
              <a:rPr lang="it-IT" sz="2000" dirty="0"/>
              <a:t>. </a:t>
            </a:r>
            <a:r>
              <a:rPr lang="it-IT" sz="2000" dirty="0" err="1"/>
              <a:t>They</a:t>
            </a:r>
            <a:r>
              <a:rPr lang="it-IT" sz="2000" dirty="0"/>
              <a:t> can help with </a:t>
            </a:r>
            <a:r>
              <a:rPr lang="it-IT" sz="2000" dirty="0" err="1"/>
              <a:t>exploring</a:t>
            </a:r>
            <a:r>
              <a:rPr lang="it-IT" sz="2000" dirty="0"/>
              <a:t> new career options, </a:t>
            </a:r>
            <a:r>
              <a:rPr lang="it-IT" sz="2000" dirty="0" err="1"/>
              <a:t>identifying</a:t>
            </a:r>
            <a:r>
              <a:rPr lang="it-IT" sz="2000" dirty="0"/>
              <a:t> </a:t>
            </a:r>
            <a:r>
              <a:rPr lang="it-IT" sz="2000" dirty="0" err="1"/>
              <a:t>transferable</a:t>
            </a:r>
            <a:r>
              <a:rPr lang="it-IT" sz="2000" dirty="0"/>
              <a:t> skills, and </a:t>
            </a:r>
            <a:r>
              <a:rPr lang="it-IT" sz="2000" dirty="0" err="1"/>
              <a:t>creating</a:t>
            </a:r>
            <a:r>
              <a:rPr lang="it-IT" sz="2000" dirty="0"/>
              <a:t> a plan to make the </a:t>
            </a:r>
            <a:r>
              <a:rPr lang="it-IT" sz="2000" dirty="0" err="1"/>
              <a:t>transition</a:t>
            </a:r>
            <a:r>
              <a:rPr lang="it-IT" sz="2000" dirty="0"/>
              <a:t>.</a:t>
            </a:r>
          </a:p>
          <a:p>
            <a:endParaRPr lang="it-IT" dirty="0"/>
          </a:p>
        </p:txBody>
      </p:sp>
    </p:spTree>
    <p:extLst>
      <p:ext uri="{BB962C8B-B14F-4D97-AF65-F5344CB8AC3E}">
        <p14:creationId xmlns:p14="http://schemas.microsoft.com/office/powerpoint/2010/main" val="918184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2">
            <a:alphaModFix amt="50000"/>
          </a:blip>
          <a:srcRect l="17250" r="17249" b="-1"/>
          <a:stretch/>
        </p:blipFill>
        <p:spPr>
          <a:xfrm>
            <a:off x="609020" y="1322903"/>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p:spPr>
      </p:pic>
      <p:sp>
        <p:nvSpPr>
          <p:cNvPr id="2" name="CasellaDiTesto 1">
            <a:extLst>
              <a:ext uri="{FF2B5EF4-FFF2-40B4-BE49-F238E27FC236}">
                <a16:creationId xmlns:a16="http://schemas.microsoft.com/office/drawing/2014/main" id="{FE3DB841-67F4-E3F5-6EC9-D0511CFFE8FF}"/>
              </a:ext>
            </a:extLst>
          </p:cNvPr>
          <p:cNvSpPr txBox="1"/>
          <p:nvPr/>
        </p:nvSpPr>
        <p:spPr>
          <a:xfrm>
            <a:off x="996381" y="2333003"/>
            <a:ext cx="4103239" cy="1304703"/>
          </a:xfrm>
          <a:prstGeom prst="rect">
            <a:avLst/>
          </a:prstGeom>
        </p:spPr>
        <p:txBody>
          <a:bodyPr vert="horz" lIns="91440" tIns="45720" rIns="91440" bIns="45720" rtlCol="0" anchor="b">
            <a:normAutofit/>
          </a:bodyPr>
          <a:lstStyle/>
          <a:p>
            <a:r>
              <a:rPr lang="en-US" sz="2200" b="1" cap="all" spc="600" dirty="0">
                <a:solidFill>
                  <a:srgbClr val="FFFFFF"/>
                </a:solidFill>
                <a:effectLst/>
                <a:latin typeface="+mj-lt"/>
                <a:ea typeface="+mj-ea"/>
                <a:cs typeface="+mj-cs"/>
              </a:rPr>
              <a:t>What usually do </a:t>
            </a:r>
            <a:r>
              <a:rPr lang="it-IT" sz="2800" b="1" dirty="0" err="1"/>
              <a:t>What</a:t>
            </a:r>
            <a:r>
              <a:rPr lang="it-IT" sz="2800" b="1" dirty="0"/>
              <a:t> </a:t>
            </a:r>
            <a:r>
              <a:rPr lang="it-IT" sz="2800" b="1" dirty="0" err="1"/>
              <a:t>does</a:t>
            </a:r>
            <a:r>
              <a:rPr lang="it-IT" sz="2800" b="1" dirty="0"/>
              <a:t> a </a:t>
            </a:r>
            <a:r>
              <a:rPr lang="it-IT" sz="2800" b="1" dirty="0" err="1"/>
              <a:t>Caree</a:t>
            </a:r>
            <a:r>
              <a:rPr lang="it-IT" sz="2800" b="1" dirty="0"/>
              <a:t> Consultant </a:t>
            </a:r>
            <a:r>
              <a:rPr lang="it-IT" sz="2800" b="1" dirty="0" err="1"/>
              <a:t>usually</a:t>
            </a:r>
            <a:r>
              <a:rPr lang="it-IT" sz="2800" b="1" dirty="0"/>
              <a:t> do?</a:t>
            </a:r>
          </a:p>
          <a:p>
            <a:pPr algn="ctr" defTabSz="914400">
              <a:lnSpc>
                <a:spcPct val="110000"/>
              </a:lnSpc>
              <a:spcBef>
                <a:spcPct val="0"/>
              </a:spcBef>
              <a:spcAft>
                <a:spcPts val="600"/>
              </a:spcAft>
            </a:pPr>
            <a:endParaRPr lang="en-US" sz="2800" b="1" cap="all" spc="600" dirty="0">
              <a:solidFill>
                <a:srgbClr val="FFFFFF"/>
              </a:solidFill>
              <a:latin typeface="+mj-lt"/>
              <a:ea typeface="+mj-ea"/>
              <a:cs typeface="+mj-cs"/>
            </a:endParaRPr>
          </a:p>
        </p:txBody>
      </p:sp>
      <p:pic>
        <p:nvPicPr>
          <p:cNvPr id="5" name="Immagine 4" descr="Immagine che contiene testo, persona, abito&#10;&#10;Descrizione generata automaticamente">
            <a:extLst>
              <a:ext uri="{FF2B5EF4-FFF2-40B4-BE49-F238E27FC236}">
                <a16:creationId xmlns:a16="http://schemas.microsoft.com/office/drawing/2014/main" id="{DA2F5B0B-3395-9329-BAF3-E6E53AECD95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7063" r="5159"/>
          <a:stretch/>
        </p:blipFill>
        <p:spPr>
          <a:xfrm>
            <a:off x="6096000" y="10"/>
            <a:ext cx="6096000" cy="6857990"/>
          </a:xfrm>
          <a:prstGeom prst="rect">
            <a:avLst/>
          </a:prstGeom>
        </p:spPr>
      </p:pic>
    </p:spTree>
    <p:extLst>
      <p:ext uri="{BB962C8B-B14F-4D97-AF65-F5344CB8AC3E}">
        <p14:creationId xmlns:p14="http://schemas.microsoft.com/office/powerpoint/2010/main" val="2695440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a:extLst>
              <a:ext uri="{FF2B5EF4-FFF2-40B4-BE49-F238E27FC236}">
                <a16:creationId xmlns:a16="http://schemas.microsoft.com/office/drawing/2014/main" id="{D38DFF04-5235-4B75-920D-C89B0FE01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104291"/>
            <a:ext cx="6909801" cy="3023037"/>
          </a:xfrm>
          <a:prstGeom prst="rect">
            <a:avLst/>
          </a:prstGeom>
        </p:spPr>
      </p:pic>
      <p:cxnSp>
        <p:nvCxnSpPr>
          <p:cNvPr id="11" name="Straight Connector 10">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25E00626-8041-7BCC-7C44-01F2F56A76B6}"/>
              </a:ext>
            </a:extLst>
          </p:cNvPr>
          <p:cNvSpPr txBox="1"/>
          <p:nvPr/>
        </p:nvSpPr>
        <p:spPr>
          <a:xfrm>
            <a:off x="7892143" y="2104291"/>
            <a:ext cx="3690257" cy="3670180"/>
          </a:xfrm>
          <a:prstGeom prst="rect">
            <a:avLst/>
          </a:prstGeom>
        </p:spPr>
        <p:txBody>
          <a:bodyPr vert="horz" lIns="0" tIns="45720" rIns="0" bIns="45720" rtlCol="0">
            <a:normAutofit/>
          </a:bodyPr>
          <a:lstStyle/>
          <a:p>
            <a:pPr algn="just" defTabSz="914400">
              <a:lnSpc>
                <a:spcPct val="90000"/>
              </a:lnSpc>
              <a:spcAft>
                <a:spcPts val="600"/>
              </a:spcAft>
              <a:buClr>
                <a:schemeClr val="accent1"/>
              </a:buClr>
              <a:buFont typeface="Calibri" panose="020F0502020204030204" pitchFamily="34" charset="0"/>
            </a:pPr>
            <a:r>
              <a:rPr lang="en-US" sz="2400" b="1" i="0" dirty="0">
                <a:solidFill>
                  <a:schemeClr val="tx1">
                    <a:lumMod val="75000"/>
                    <a:lumOff val="25000"/>
                  </a:schemeClr>
                </a:solidFill>
                <a:effectLst/>
              </a:rPr>
              <a:t>Career development </a:t>
            </a:r>
            <a:r>
              <a:rPr lang="en-US" sz="2400" b="0" i="0" dirty="0">
                <a:solidFill>
                  <a:schemeClr val="tx1">
                    <a:lumMod val="75000"/>
                    <a:lumOff val="25000"/>
                  </a:schemeClr>
                </a:solidFill>
                <a:effectLst/>
              </a:rPr>
              <a:t>is more than just deciding what job you want to get after your PhD. It  is a lifelong process, meaning that throughout your life you will change, situations will change, and you will continually have to make career and life decisions. </a:t>
            </a:r>
            <a:endParaRPr lang="en-US" sz="2400" dirty="0">
              <a:solidFill>
                <a:schemeClr val="tx1">
                  <a:lumMod val="75000"/>
                  <a:lumOff val="25000"/>
                </a:schemeClr>
              </a:solidFill>
            </a:endParaRPr>
          </a:p>
        </p:txBody>
      </p:sp>
      <p:sp>
        <p:nvSpPr>
          <p:cNvPr id="13" name="Rectangle 12">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4062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2">
            <a:alphaModFix amt="50000"/>
          </a:blip>
          <a:srcRect t="14122"/>
          <a:stretch/>
        </p:blipFill>
        <p:spPr>
          <a:xfrm>
            <a:off x="20" y="0"/>
            <a:ext cx="12191980" cy="6857990"/>
          </a:xfrm>
          <a:prstGeom prst="rect">
            <a:avLst/>
          </a:prstGeom>
        </p:spPr>
      </p:pic>
      <p:sp>
        <p:nvSpPr>
          <p:cNvPr id="2" name="CasellaDiTesto 1">
            <a:extLst>
              <a:ext uri="{FF2B5EF4-FFF2-40B4-BE49-F238E27FC236}">
                <a16:creationId xmlns:a16="http://schemas.microsoft.com/office/drawing/2014/main" id="{7189B3F9-0102-3116-D96E-385EA50CA27C}"/>
              </a:ext>
            </a:extLst>
          </p:cNvPr>
          <p:cNvSpPr txBox="1"/>
          <p:nvPr/>
        </p:nvSpPr>
        <p:spPr>
          <a:xfrm>
            <a:off x="2941885" y="469894"/>
            <a:ext cx="5373858" cy="1231106"/>
          </a:xfrm>
          <a:prstGeom prst="rect">
            <a:avLst/>
          </a:prstGeom>
          <a:noFill/>
        </p:spPr>
        <p:txBody>
          <a:bodyPr wrap="square" rtlCol="0">
            <a:spAutoFit/>
          </a:bodyPr>
          <a:lstStyle/>
          <a:p>
            <a:pPr algn="ctr"/>
            <a:r>
              <a:rPr lang="it-IT" sz="2800" b="1" dirty="0"/>
              <a:t>Career Consultant/Career Coach</a:t>
            </a:r>
          </a:p>
          <a:p>
            <a:endParaRPr lang="it-IT" sz="2800" b="1" dirty="0">
              <a:effectLst/>
              <a:latin typeface="Calibri" panose="020F0502020204030204" pitchFamily="34" charset="0"/>
              <a:ea typeface="Calibri" panose="020F0502020204030204" pitchFamily="34" charset="0"/>
              <a:cs typeface="Calibri" panose="020F0502020204030204" pitchFamily="34" charset="0"/>
            </a:endParaRPr>
          </a:p>
          <a:p>
            <a:endParaRPr lang="it-IT" dirty="0"/>
          </a:p>
        </p:txBody>
      </p:sp>
      <p:sp>
        <p:nvSpPr>
          <p:cNvPr id="3" name="CasellaDiTesto 2">
            <a:extLst>
              <a:ext uri="{FF2B5EF4-FFF2-40B4-BE49-F238E27FC236}">
                <a16:creationId xmlns:a16="http://schemas.microsoft.com/office/drawing/2014/main" id="{D18456BB-7474-4A39-8CCF-848E048E432C}"/>
              </a:ext>
            </a:extLst>
          </p:cNvPr>
          <p:cNvSpPr txBox="1"/>
          <p:nvPr/>
        </p:nvSpPr>
        <p:spPr>
          <a:xfrm>
            <a:off x="2217138" y="1577890"/>
            <a:ext cx="8344182" cy="4093428"/>
          </a:xfrm>
          <a:prstGeom prst="rect">
            <a:avLst/>
          </a:prstGeom>
          <a:noFill/>
        </p:spPr>
        <p:txBody>
          <a:bodyPr wrap="square" rtlCol="0">
            <a:spAutoFit/>
          </a:bodyPr>
          <a:lstStyle/>
          <a:p>
            <a:pPr algn="just"/>
            <a:r>
              <a:rPr lang="it-IT" sz="2200" dirty="0"/>
              <a:t>The consultant can </a:t>
            </a:r>
            <a:r>
              <a:rPr lang="it-IT" sz="2200" b="1" dirty="0" err="1"/>
              <a:t>assess</a:t>
            </a:r>
            <a:r>
              <a:rPr lang="it-IT" sz="2200" b="1" dirty="0"/>
              <a:t> the background, skills, and </a:t>
            </a:r>
            <a:r>
              <a:rPr lang="it-IT" sz="2200" b="1" dirty="0" err="1"/>
              <a:t>experience</a:t>
            </a:r>
            <a:r>
              <a:rPr lang="it-IT" sz="2200" b="1" dirty="0"/>
              <a:t> of the client and </a:t>
            </a:r>
            <a:r>
              <a:rPr lang="it-IT" sz="2200" b="1" dirty="0" err="1"/>
              <a:t>identify</a:t>
            </a:r>
            <a:r>
              <a:rPr lang="it-IT" sz="2200" b="1" dirty="0"/>
              <a:t> other career options </a:t>
            </a:r>
            <a:r>
              <a:rPr lang="it-IT" sz="2200" dirty="0" err="1"/>
              <a:t>that</a:t>
            </a:r>
            <a:r>
              <a:rPr lang="it-IT" sz="2200" dirty="0"/>
              <a:t> </a:t>
            </a:r>
            <a:r>
              <a:rPr lang="it-IT" sz="2200" dirty="0" err="1"/>
              <a:t>may</a:t>
            </a:r>
            <a:r>
              <a:rPr lang="it-IT" sz="2200" dirty="0"/>
              <a:t> or </a:t>
            </a:r>
            <a:r>
              <a:rPr lang="it-IT" sz="2200" dirty="0" err="1"/>
              <a:t>may</a:t>
            </a:r>
            <a:r>
              <a:rPr lang="it-IT" sz="2200" dirty="0"/>
              <a:t> </a:t>
            </a:r>
            <a:r>
              <a:rPr lang="it-IT" sz="2200" dirty="0" err="1"/>
              <a:t>not</a:t>
            </a:r>
            <a:r>
              <a:rPr lang="it-IT" sz="2200" dirty="0"/>
              <a:t> </a:t>
            </a:r>
            <a:r>
              <a:rPr lang="it-IT" sz="2200" dirty="0" err="1"/>
              <a:t>have</a:t>
            </a:r>
            <a:r>
              <a:rPr lang="it-IT" sz="2200" dirty="0"/>
              <a:t> </a:t>
            </a:r>
            <a:r>
              <a:rPr lang="it-IT" sz="2200" dirty="0" err="1"/>
              <a:t>occurred</a:t>
            </a:r>
            <a:r>
              <a:rPr lang="it-IT" sz="2200" dirty="0"/>
              <a:t> to the </a:t>
            </a:r>
            <a:r>
              <a:rPr lang="it-IT" sz="2200" dirty="0" err="1"/>
              <a:t>displaced</a:t>
            </a:r>
            <a:r>
              <a:rPr lang="it-IT" sz="2200" dirty="0"/>
              <a:t> employee. </a:t>
            </a:r>
            <a:r>
              <a:rPr lang="it-IT" sz="2200" dirty="0" err="1"/>
              <a:t>This</a:t>
            </a:r>
            <a:r>
              <a:rPr lang="it-IT" sz="2200" dirty="0"/>
              <a:t> </a:t>
            </a:r>
            <a:r>
              <a:rPr lang="it-IT" sz="2200" dirty="0" err="1"/>
              <a:t>process</a:t>
            </a:r>
            <a:r>
              <a:rPr lang="it-IT" sz="2200" dirty="0"/>
              <a:t> </a:t>
            </a:r>
            <a:r>
              <a:rPr lang="it-IT" sz="2200" dirty="0" err="1"/>
              <a:t>is</a:t>
            </a:r>
            <a:r>
              <a:rPr lang="it-IT" sz="2200" dirty="0"/>
              <a:t> </a:t>
            </a:r>
            <a:r>
              <a:rPr lang="it-IT" sz="2200" dirty="0" err="1"/>
              <a:t>important</a:t>
            </a:r>
            <a:r>
              <a:rPr lang="it-IT" sz="2200" dirty="0"/>
              <a:t>, </a:t>
            </a:r>
            <a:r>
              <a:rPr lang="it-IT" sz="2200" dirty="0" err="1"/>
              <a:t>since</a:t>
            </a:r>
            <a:r>
              <a:rPr lang="it-IT" sz="2200" dirty="0"/>
              <a:t> </a:t>
            </a:r>
            <a:r>
              <a:rPr lang="it-IT" sz="2200" dirty="0" err="1"/>
              <a:t>it</a:t>
            </a:r>
            <a:r>
              <a:rPr lang="it-IT" sz="2200" dirty="0"/>
              <a:t> can lead to </a:t>
            </a:r>
            <a:r>
              <a:rPr lang="it-IT" sz="2200" dirty="0" err="1"/>
              <a:t>discovering</a:t>
            </a:r>
            <a:r>
              <a:rPr lang="it-IT" sz="2200" dirty="0"/>
              <a:t> a </a:t>
            </a:r>
            <a:r>
              <a:rPr lang="it-IT" sz="2200" dirty="0" err="1"/>
              <a:t>whole</a:t>
            </a:r>
            <a:r>
              <a:rPr lang="it-IT" sz="2200" dirty="0"/>
              <a:t> new way to make use of the </a:t>
            </a:r>
            <a:r>
              <a:rPr lang="it-IT" sz="2200" dirty="0" err="1"/>
              <a:t>abilities</a:t>
            </a:r>
            <a:r>
              <a:rPr lang="it-IT" sz="2200" dirty="0"/>
              <a:t> of the employee in a new setting, or </a:t>
            </a:r>
            <a:r>
              <a:rPr lang="it-IT" sz="2200" dirty="0" err="1"/>
              <a:t>at</a:t>
            </a:r>
            <a:r>
              <a:rPr lang="it-IT" sz="2200" dirty="0"/>
              <a:t> </a:t>
            </a:r>
            <a:r>
              <a:rPr lang="it-IT" sz="2200" dirty="0" err="1"/>
              <a:t>least</a:t>
            </a:r>
            <a:r>
              <a:rPr lang="it-IT" sz="2200" dirty="0"/>
              <a:t> </a:t>
            </a:r>
            <a:r>
              <a:rPr lang="it-IT" sz="2200" dirty="0" err="1"/>
              <a:t>identify</a:t>
            </a:r>
            <a:r>
              <a:rPr lang="it-IT" sz="2200" dirty="0"/>
              <a:t> </a:t>
            </a:r>
            <a:r>
              <a:rPr lang="it-IT" sz="2200" dirty="0" err="1"/>
              <a:t>what</a:t>
            </a:r>
            <a:r>
              <a:rPr lang="it-IT" sz="2200" dirty="0"/>
              <a:t> </a:t>
            </a:r>
            <a:r>
              <a:rPr lang="it-IT" sz="2200" dirty="0" err="1"/>
              <a:t>type</a:t>
            </a:r>
            <a:r>
              <a:rPr lang="it-IT" sz="2200" dirty="0"/>
              <a:t> of training </a:t>
            </a:r>
            <a:r>
              <a:rPr lang="it-IT" sz="2200" dirty="0" err="1"/>
              <a:t>would</a:t>
            </a:r>
            <a:r>
              <a:rPr lang="it-IT" sz="2200" dirty="0"/>
              <a:t> be </a:t>
            </a:r>
            <a:r>
              <a:rPr lang="it-IT" sz="2200" dirty="0" err="1"/>
              <a:t>needed</a:t>
            </a:r>
            <a:r>
              <a:rPr lang="it-IT" sz="2200" dirty="0"/>
              <a:t> to make the employee attractive to </a:t>
            </a:r>
            <a:r>
              <a:rPr lang="it-IT" sz="2200" dirty="0" err="1"/>
              <a:t>prospective</a:t>
            </a:r>
            <a:r>
              <a:rPr lang="it-IT" sz="2200" dirty="0"/>
              <a:t> employers. </a:t>
            </a:r>
            <a:r>
              <a:rPr lang="it-IT" sz="2200" b="1" dirty="0" err="1"/>
              <a:t>Since</a:t>
            </a:r>
            <a:r>
              <a:rPr lang="it-IT" sz="2200" b="1" dirty="0"/>
              <a:t> the object </a:t>
            </a:r>
            <a:r>
              <a:rPr lang="it-IT" sz="2200" b="1" dirty="0" err="1"/>
              <a:t>is</a:t>
            </a:r>
            <a:r>
              <a:rPr lang="it-IT" sz="2200" b="1" dirty="0"/>
              <a:t> to </a:t>
            </a:r>
            <a:r>
              <a:rPr lang="it-IT" sz="2200" b="1" dirty="0" err="1"/>
              <a:t>capitalize</a:t>
            </a:r>
            <a:r>
              <a:rPr lang="it-IT" sz="2200" b="1" dirty="0"/>
              <a:t> on the skills of the client </a:t>
            </a:r>
            <a:r>
              <a:rPr lang="it-IT" sz="2200" b="1" dirty="0" err="1"/>
              <a:t>while</a:t>
            </a:r>
            <a:r>
              <a:rPr lang="it-IT" sz="2200" b="1" dirty="0"/>
              <a:t> </a:t>
            </a:r>
            <a:r>
              <a:rPr lang="it-IT" sz="2200" b="1" dirty="0" err="1"/>
              <a:t>also</a:t>
            </a:r>
            <a:r>
              <a:rPr lang="it-IT" sz="2200" b="1" dirty="0"/>
              <a:t> taking </a:t>
            </a:r>
            <a:r>
              <a:rPr lang="it-IT" sz="2200" b="1" dirty="0" err="1"/>
              <a:t>into</a:t>
            </a:r>
            <a:r>
              <a:rPr lang="it-IT" sz="2200" b="1" dirty="0"/>
              <a:t> </a:t>
            </a:r>
            <a:r>
              <a:rPr lang="it-IT" sz="2200" b="1" dirty="0" err="1"/>
              <a:t>consideration</a:t>
            </a:r>
            <a:r>
              <a:rPr lang="it-IT" sz="2200" b="1" dirty="0"/>
              <a:t> the short </a:t>
            </a:r>
            <a:r>
              <a:rPr lang="it-IT" sz="2200" b="1" dirty="0" err="1"/>
              <a:t>term</a:t>
            </a:r>
            <a:r>
              <a:rPr lang="it-IT" sz="2200" b="1" dirty="0"/>
              <a:t> and long </a:t>
            </a:r>
            <a:r>
              <a:rPr lang="it-IT" sz="2200" b="1" dirty="0" err="1"/>
              <a:t>term</a:t>
            </a:r>
            <a:r>
              <a:rPr lang="it-IT" sz="2200" b="1" dirty="0"/>
              <a:t> goals </a:t>
            </a:r>
            <a:r>
              <a:rPr lang="it-IT" sz="2200" b="1" dirty="0" err="1"/>
              <a:t>related</a:t>
            </a:r>
            <a:r>
              <a:rPr lang="it-IT" sz="2200" b="1" dirty="0"/>
              <a:t> to the </a:t>
            </a:r>
            <a:r>
              <a:rPr lang="it-IT" sz="2200" b="1" dirty="0" err="1"/>
              <a:t>workp</a:t>
            </a:r>
            <a:r>
              <a:rPr lang="it-IT" sz="2200" dirty="0" err="1"/>
              <a:t>lace</a:t>
            </a:r>
            <a:r>
              <a:rPr lang="it-IT" sz="2200" dirty="0"/>
              <a:t>, the career consultant can help the client </a:t>
            </a:r>
            <a:r>
              <a:rPr lang="it-IT" sz="2200" dirty="0" err="1"/>
              <a:t>establish</a:t>
            </a:r>
            <a:r>
              <a:rPr lang="it-IT" sz="2200" dirty="0"/>
              <a:t> a plan for meeting the needs of today, </a:t>
            </a:r>
            <a:r>
              <a:rPr lang="it-IT" sz="2200" dirty="0" err="1"/>
              <a:t>while</a:t>
            </a:r>
            <a:r>
              <a:rPr lang="it-IT" sz="2200" dirty="0"/>
              <a:t> building a </a:t>
            </a:r>
            <a:r>
              <a:rPr lang="it-IT" sz="2200" dirty="0" err="1"/>
              <a:t>foundation</a:t>
            </a:r>
            <a:r>
              <a:rPr lang="it-IT" sz="2200" dirty="0"/>
              <a:t> for career </a:t>
            </a:r>
            <a:r>
              <a:rPr lang="it-IT" sz="2200" dirty="0" err="1"/>
              <a:t>advancement</a:t>
            </a:r>
            <a:r>
              <a:rPr lang="it-IT" sz="2200" dirty="0"/>
              <a:t> in the future.</a:t>
            </a:r>
          </a:p>
          <a:p>
            <a:r>
              <a:rPr lang="it-IT" dirty="0"/>
              <a:t> </a:t>
            </a:r>
          </a:p>
        </p:txBody>
      </p:sp>
    </p:spTree>
    <p:extLst>
      <p:ext uri="{BB962C8B-B14F-4D97-AF65-F5344CB8AC3E}">
        <p14:creationId xmlns:p14="http://schemas.microsoft.com/office/powerpoint/2010/main" val="2981315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2">
            <a:alphaModFix amt="50000"/>
          </a:blip>
          <a:srcRect t="14122"/>
          <a:stretch/>
        </p:blipFill>
        <p:spPr>
          <a:xfrm>
            <a:off x="0" y="0"/>
            <a:ext cx="12191980" cy="6857990"/>
          </a:xfrm>
          <a:prstGeom prst="rect">
            <a:avLst/>
          </a:prstGeom>
        </p:spPr>
      </p:pic>
      <p:sp>
        <p:nvSpPr>
          <p:cNvPr id="2" name="CasellaDiTesto 1">
            <a:extLst>
              <a:ext uri="{FF2B5EF4-FFF2-40B4-BE49-F238E27FC236}">
                <a16:creationId xmlns:a16="http://schemas.microsoft.com/office/drawing/2014/main" id="{7189B3F9-0102-3116-D96E-385EA50CA27C}"/>
              </a:ext>
            </a:extLst>
          </p:cNvPr>
          <p:cNvSpPr txBox="1"/>
          <p:nvPr/>
        </p:nvSpPr>
        <p:spPr>
          <a:xfrm>
            <a:off x="3108960" y="1167618"/>
            <a:ext cx="5373858" cy="369332"/>
          </a:xfrm>
          <a:prstGeom prst="rect">
            <a:avLst/>
          </a:prstGeom>
          <a:noFill/>
        </p:spPr>
        <p:txBody>
          <a:bodyPr wrap="square" rtlCol="0">
            <a:spAutoFit/>
          </a:bodyPr>
          <a:lstStyle/>
          <a:p>
            <a:endParaRPr lang="it-IT" dirty="0"/>
          </a:p>
        </p:txBody>
      </p:sp>
      <p:sp>
        <p:nvSpPr>
          <p:cNvPr id="6" name="CasellaDiTesto 5">
            <a:extLst>
              <a:ext uri="{FF2B5EF4-FFF2-40B4-BE49-F238E27FC236}">
                <a16:creationId xmlns:a16="http://schemas.microsoft.com/office/drawing/2014/main" id="{605B0B1D-6CE9-4D2B-8E2A-5E94AD1687C0}"/>
              </a:ext>
            </a:extLst>
          </p:cNvPr>
          <p:cNvSpPr txBox="1"/>
          <p:nvPr/>
        </p:nvSpPr>
        <p:spPr>
          <a:xfrm>
            <a:off x="1524000" y="1167618"/>
            <a:ext cx="7168444" cy="646331"/>
          </a:xfrm>
          <a:prstGeom prst="rect">
            <a:avLst/>
          </a:prstGeom>
          <a:noFill/>
        </p:spPr>
        <p:txBody>
          <a:bodyPr wrap="square" rtlCol="0">
            <a:spAutoFit/>
          </a:bodyPr>
          <a:lstStyle/>
          <a:p>
            <a:endParaRPr lang="it-IT" b="1" dirty="0"/>
          </a:p>
          <a:p>
            <a:endParaRPr lang="it-IT" dirty="0"/>
          </a:p>
        </p:txBody>
      </p:sp>
      <p:sp>
        <p:nvSpPr>
          <p:cNvPr id="3" name="CasellaDiTesto 2">
            <a:extLst>
              <a:ext uri="{FF2B5EF4-FFF2-40B4-BE49-F238E27FC236}">
                <a16:creationId xmlns:a16="http://schemas.microsoft.com/office/drawing/2014/main" id="{28BC452C-A90C-48FE-9C89-147EB81D1466}"/>
              </a:ext>
            </a:extLst>
          </p:cNvPr>
          <p:cNvSpPr txBox="1"/>
          <p:nvPr/>
        </p:nvSpPr>
        <p:spPr>
          <a:xfrm>
            <a:off x="137160" y="1319573"/>
            <a:ext cx="7779822" cy="3385542"/>
          </a:xfrm>
          <a:prstGeom prst="rect">
            <a:avLst/>
          </a:prstGeom>
          <a:noFill/>
        </p:spPr>
        <p:txBody>
          <a:bodyPr wrap="square" rtlCol="0">
            <a:spAutoFit/>
          </a:bodyPr>
          <a:lstStyle/>
          <a:p>
            <a:pPr algn="ctr"/>
            <a:r>
              <a:rPr lang="it-IT" sz="2800" b="1" dirty="0" err="1"/>
              <a:t>Asking</a:t>
            </a:r>
            <a:r>
              <a:rPr lang="it-IT" sz="2800" b="1" dirty="0"/>
              <a:t> for a </a:t>
            </a:r>
            <a:r>
              <a:rPr lang="it-IT" sz="2800" b="1" dirty="0" err="1"/>
              <a:t>pay</a:t>
            </a:r>
            <a:r>
              <a:rPr lang="it-IT" sz="2800" b="1" dirty="0"/>
              <a:t> rise</a:t>
            </a:r>
          </a:p>
          <a:p>
            <a:pPr algn="just"/>
            <a:r>
              <a:rPr lang="it-IT" sz="2400" dirty="0" err="1"/>
              <a:t>If</a:t>
            </a:r>
            <a:r>
              <a:rPr lang="it-IT" sz="2400" dirty="0"/>
              <a:t> </a:t>
            </a:r>
            <a:r>
              <a:rPr lang="it-IT" sz="2400" dirty="0" err="1"/>
              <a:t>you're</a:t>
            </a:r>
            <a:r>
              <a:rPr lang="it-IT" sz="2400" dirty="0"/>
              <a:t> </a:t>
            </a:r>
            <a:r>
              <a:rPr lang="it-IT" sz="2400" dirty="0" err="1"/>
              <a:t>not</a:t>
            </a:r>
            <a:r>
              <a:rPr lang="it-IT" sz="2400" dirty="0"/>
              <a:t> </a:t>
            </a:r>
            <a:r>
              <a:rPr lang="it-IT" sz="2400" dirty="0" err="1"/>
              <a:t>comfortable</a:t>
            </a:r>
            <a:r>
              <a:rPr lang="it-IT" sz="2400" dirty="0"/>
              <a:t> </a:t>
            </a:r>
            <a:r>
              <a:rPr lang="it-IT" sz="2400" dirty="0" err="1"/>
              <a:t>asking</a:t>
            </a:r>
            <a:r>
              <a:rPr lang="it-IT" sz="2400" dirty="0"/>
              <a:t> for a </a:t>
            </a:r>
            <a:r>
              <a:rPr lang="it-IT" sz="2400" dirty="0" err="1"/>
              <a:t>raise</a:t>
            </a:r>
            <a:r>
              <a:rPr lang="it-IT" sz="2400" dirty="0"/>
              <a:t> or </a:t>
            </a:r>
            <a:r>
              <a:rPr lang="it-IT" sz="2400" dirty="0" err="1"/>
              <a:t>you</a:t>
            </a:r>
            <a:r>
              <a:rPr lang="it-IT" sz="2400" dirty="0"/>
              <a:t> </a:t>
            </a:r>
            <a:r>
              <a:rPr lang="it-IT" sz="2400" dirty="0" err="1"/>
              <a:t>don't</a:t>
            </a:r>
            <a:r>
              <a:rPr lang="it-IT" sz="2400" dirty="0"/>
              <a:t> know </a:t>
            </a:r>
            <a:r>
              <a:rPr lang="it-IT" sz="2400" dirty="0" err="1"/>
              <a:t>how</a:t>
            </a:r>
            <a:r>
              <a:rPr lang="it-IT" sz="2400" dirty="0"/>
              <a:t> to </a:t>
            </a:r>
            <a:r>
              <a:rPr lang="it-IT" sz="2400" dirty="0" err="1"/>
              <a:t>ask</a:t>
            </a:r>
            <a:r>
              <a:rPr lang="it-IT" sz="2400" dirty="0"/>
              <a:t>, </a:t>
            </a:r>
            <a:r>
              <a:rPr lang="it-IT" sz="2400" b="1" dirty="0"/>
              <a:t>career coaches can guide </a:t>
            </a:r>
            <a:r>
              <a:rPr lang="it-IT" sz="2400" b="1" dirty="0" err="1"/>
              <a:t>you</a:t>
            </a:r>
            <a:r>
              <a:rPr lang="it-IT" sz="2400" b="1" dirty="0"/>
              <a:t> on </a:t>
            </a:r>
            <a:r>
              <a:rPr lang="it-IT" sz="2400" b="1" dirty="0" err="1"/>
              <a:t>how</a:t>
            </a:r>
            <a:r>
              <a:rPr lang="it-IT" sz="2400" b="1" dirty="0"/>
              <a:t> to </a:t>
            </a:r>
            <a:r>
              <a:rPr lang="it-IT" sz="2400" b="1" dirty="0" err="1"/>
              <a:t>proceed</a:t>
            </a:r>
            <a:r>
              <a:rPr lang="it-IT" sz="2400" dirty="0"/>
              <a:t>. </a:t>
            </a:r>
            <a:r>
              <a:rPr lang="it-IT" sz="2400" dirty="0" err="1"/>
              <a:t>They</a:t>
            </a:r>
            <a:r>
              <a:rPr lang="it-IT" sz="2400" dirty="0"/>
              <a:t> </a:t>
            </a:r>
            <a:r>
              <a:rPr lang="it-IT" sz="2400" dirty="0" err="1"/>
              <a:t>usually</a:t>
            </a:r>
            <a:r>
              <a:rPr lang="it-IT" sz="2400" dirty="0"/>
              <a:t> know </a:t>
            </a:r>
            <a:r>
              <a:rPr lang="it-IT" sz="2400" dirty="0" err="1"/>
              <a:t>about</a:t>
            </a:r>
            <a:r>
              <a:rPr lang="it-IT" sz="2400" dirty="0"/>
              <a:t> </a:t>
            </a:r>
            <a:r>
              <a:rPr lang="it-IT" sz="2400" dirty="0" err="1"/>
              <a:t>salary</a:t>
            </a:r>
            <a:r>
              <a:rPr lang="it-IT" sz="2400" dirty="0"/>
              <a:t> </a:t>
            </a:r>
            <a:r>
              <a:rPr lang="it-IT" sz="2400" dirty="0" err="1"/>
              <a:t>structures</a:t>
            </a:r>
            <a:r>
              <a:rPr lang="it-IT" sz="2400" dirty="0"/>
              <a:t> and </a:t>
            </a:r>
            <a:r>
              <a:rPr lang="it-IT" sz="2400" dirty="0" err="1"/>
              <a:t>pay</a:t>
            </a:r>
            <a:r>
              <a:rPr lang="it-IT" sz="2400" dirty="0"/>
              <a:t> </a:t>
            </a:r>
            <a:r>
              <a:rPr lang="it-IT" sz="2400" dirty="0" err="1"/>
              <a:t>grades</a:t>
            </a:r>
            <a:r>
              <a:rPr lang="it-IT" sz="2400" dirty="0"/>
              <a:t>, and </a:t>
            </a:r>
            <a:r>
              <a:rPr lang="it-IT" sz="2400" dirty="0" err="1"/>
              <a:t>they</a:t>
            </a:r>
            <a:r>
              <a:rPr lang="it-IT" sz="2400" dirty="0"/>
              <a:t> can help </a:t>
            </a:r>
            <a:r>
              <a:rPr lang="it-IT" sz="2400" dirty="0" err="1"/>
              <a:t>you</a:t>
            </a:r>
            <a:r>
              <a:rPr lang="it-IT" sz="2400" dirty="0"/>
              <a:t> </a:t>
            </a:r>
            <a:r>
              <a:rPr lang="it-IT" sz="2400" dirty="0" err="1"/>
              <a:t>ask</a:t>
            </a:r>
            <a:r>
              <a:rPr lang="it-IT" sz="2400" dirty="0"/>
              <a:t> for a fair sum. </a:t>
            </a:r>
            <a:r>
              <a:rPr lang="it-IT" sz="2400" dirty="0" err="1"/>
              <a:t>They</a:t>
            </a:r>
            <a:r>
              <a:rPr lang="it-IT" sz="2400" dirty="0"/>
              <a:t> </a:t>
            </a:r>
            <a:r>
              <a:rPr lang="it-IT" sz="2400" dirty="0" err="1"/>
              <a:t>may</a:t>
            </a:r>
            <a:r>
              <a:rPr lang="it-IT" sz="2400" dirty="0"/>
              <a:t> </a:t>
            </a:r>
            <a:r>
              <a:rPr lang="it-IT" sz="2400" dirty="0" err="1"/>
              <a:t>advise</a:t>
            </a:r>
            <a:r>
              <a:rPr lang="it-IT" sz="2400" dirty="0"/>
              <a:t> </a:t>
            </a:r>
            <a:r>
              <a:rPr lang="it-IT" sz="2400" dirty="0" err="1"/>
              <a:t>you</a:t>
            </a:r>
            <a:r>
              <a:rPr lang="it-IT" sz="2400" dirty="0"/>
              <a:t> on the best language to use </a:t>
            </a:r>
            <a:r>
              <a:rPr lang="it-IT" sz="2400" dirty="0" err="1"/>
              <a:t>when</a:t>
            </a:r>
            <a:r>
              <a:rPr lang="it-IT" sz="2400" dirty="0"/>
              <a:t> writing a </a:t>
            </a:r>
            <a:r>
              <a:rPr lang="it-IT" sz="2400" dirty="0" err="1"/>
              <a:t>letter</a:t>
            </a:r>
            <a:r>
              <a:rPr lang="it-IT" sz="2400" dirty="0"/>
              <a:t> </a:t>
            </a:r>
            <a:r>
              <a:rPr lang="it-IT" sz="2400" dirty="0" err="1"/>
              <a:t>requesting</a:t>
            </a:r>
            <a:r>
              <a:rPr lang="it-IT" sz="2400" dirty="0"/>
              <a:t> a </a:t>
            </a:r>
            <a:r>
              <a:rPr lang="it-IT" sz="2400" dirty="0" err="1"/>
              <a:t>pay</a:t>
            </a:r>
            <a:r>
              <a:rPr lang="it-IT" sz="2400" dirty="0"/>
              <a:t> rise or </a:t>
            </a:r>
            <a:r>
              <a:rPr lang="it-IT" sz="2400" dirty="0" err="1"/>
              <a:t>how</a:t>
            </a:r>
            <a:r>
              <a:rPr lang="it-IT" sz="2400" dirty="0"/>
              <a:t> </a:t>
            </a:r>
            <a:r>
              <a:rPr lang="it-IT" sz="2400" dirty="0" err="1"/>
              <a:t>you</a:t>
            </a:r>
            <a:r>
              <a:rPr lang="it-IT" sz="2400" dirty="0"/>
              <a:t> </a:t>
            </a:r>
            <a:r>
              <a:rPr lang="it-IT" sz="2400" dirty="0" err="1"/>
              <a:t>could</a:t>
            </a:r>
            <a:r>
              <a:rPr lang="it-IT" sz="2400" dirty="0"/>
              <a:t> approach </a:t>
            </a:r>
            <a:r>
              <a:rPr lang="it-IT" sz="2400" dirty="0" err="1"/>
              <a:t>your</a:t>
            </a:r>
            <a:r>
              <a:rPr lang="it-IT" sz="2400" dirty="0"/>
              <a:t> manager with </a:t>
            </a:r>
            <a:r>
              <a:rPr lang="it-IT" sz="2400" dirty="0" err="1"/>
              <a:t>this</a:t>
            </a:r>
            <a:r>
              <a:rPr lang="it-IT" sz="2400" dirty="0"/>
              <a:t> </a:t>
            </a:r>
            <a:r>
              <a:rPr lang="it-IT" sz="2400" dirty="0" err="1"/>
              <a:t>topic</a:t>
            </a:r>
            <a:r>
              <a:rPr lang="it-IT" sz="2400" dirty="0"/>
              <a:t>.</a:t>
            </a:r>
          </a:p>
          <a:p>
            <a:endParaRPr lang="it-IT" dirty="0"/>
          </a:p>
        </p:txBody>
      </p:sp>
      <p:pic>
        <p:nvPicPr>
          <p:cNvPr id="7" name="Immagine 6" descr="Immagine che contiene testo, aria aperta, cartello, cielo&#10;&#10;Descrizione generata automaticamente">
            <a:extLst>
              <a:ext uri="{FF2B5EF4-FFF2-40B4-BE49-F238E27FC236}">
                <a16:creationId xmlns:a16="http://schemas.microsoft.com/office/drawing/2014/main" id="{390D1B05-DF66-5E5B-4366-051A8BBA9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142" y="1767452"/>
            <a:ext cx="4137858" cy="3276600"/>
          </a:xfrm>
          <a:prstGeom prst="rect">
            <a:avLst/>
          </a:prstGeom>
        </p:spPr>
      </p:pic>
    </p:spTree>
    <p:extLst>
      <p:ext uri="{BB962C8B-B14F-4D97-AF65-F5344CB8AC3E}">
        <p14:creationId xmlns:p14="http://schemas.microsoft.com/office/powerpoint/2010/main" val="3607464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2">
            <a:alphaModFix amt="50000"/>
          </a:blip>
          <a:srcRect t="14122"/>
          <a:stretch/>
        </p:blipFill>
        <p:spPr>
          <a:xfrm>
            <a:off x="0" y="0"/>
            <a:ext cx="12191980" cy="6857990"/>
          </a:xfrm>
          <a:prstGeom prst="rect">
            <a:avLst/>
          </a:prstGeom>
        </p:spPr>
      </p:pic>
      <p:sp>
        <p:nvSpPr>
          <p:cNvPr id="2" name="CasellaDiTesto 1">
            <a:extLst>
              <a:ext uri="{FF2B5EF4-FFF2-40B4-BE49-F238E27FC236}">
                <a16:creationId xmlns:a16="http://schemas.microsoft.com/office/drawing/2014/main" id="{7189B3F9-0102-3116-D96E-385EA50CA27C}"/>
              </a:ext>
            </a:extLst>
          </p:cNvPr>
          <p:cNvSpPr txBox="1"/>
          <p:nvPr/>
        </p:nvSpPr>
        <p:spPr>
          <a:xfrm>
            <a:off x="3108960" y="1167618"/>
            <a:ext cx="53738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605B0B1D-6CE9-4D2B-8E2A-5E94AD1687C0}"/>
              </a:ext>
            </a:extLst>
          </p:cNvPr>
          <p:cNvSpPr txBox="1"/>
          <p:nvPr/>
        </p:nvSpPr>
        <p:spPr>
          <a:xfrm>
            <a:off x="1524000" y="1167618"/>
            <a:ext cx="716844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CasellaDiTesto 2">
            <a:extLst>
              <a:ext uri="{FF2B5EF4-FFF2-40B4-BE49-F238E27FC236}">
                <a16:creationId xmlns:a16="http://schemas.microsoft.com/office/drawing/2014/main" id="{28BC452C-A90C-48FE-9C89-147EB81D1466}"/>
              </a:ext>
            </a:extLst>
          </p:cNvPr>
          <p:cNvSpPr txBox="1"/>
          <p:nvPr/>
        </p:nvSpPr>
        <p:spPr>
          <a:xfrm>
            <a:off x="165947" y="1813949"/>
            <a:ext cx="7107484" cy="3385542"/>
          </a:xfrm>
          <a:prstGeom prst="rect">
            <a:avLst/>
          </a:prstGeom>
          <a:no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it-IT" sz="2800" b="1" i="0" u="none" strike="noStrike" kern="1200" cap="none" spc="0" normalizeH="0" baseline="0" noProof="0" dirty="0" err="1">
                <a:ln>
                  <a:noFill/>
                </a:ln>
                <a:solidFill>
                  <a:srgbClr val="000000"/>
                </a:solidFill>
                <a:effectLst/>
                <a:uLnTx/>
                <a:uFillTx/>
                <a:latin typeface="Calibri" panose="020F0502020204030204"/>
                <a:ea typeface="+mn-ea"/>
                <a:cs typeface="+mn-cs"/>
              </a:rPr>
              <a:t>Asking</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mn-cs"/>
              </a:rPr>
              <a:t> for something </a:t>
            </a:r>
            <a:r>
              <a:rPr kumimoji="0" lang="it-IT" sz="2800" b="1" i="0" u="none" strike="noStrike" kern="1200" cap="none" spc="0" normalizeH="0" baseline="0" noProof="0" dirty="0" err="1">
                <a:ln>
                  <a:noFill/>
                </a:ln>
                <a:solidFill>
                  <a:srgbClr val="000000"/>
                </a:solidFill>
                <a:effectLst/>
                <a:uLnTx/>
                <a:uFillTx/>
                <a:latin typeface="Calibri" panose="020F0502020204030204"/>
                <a:ea typeface="+mn-ea"/>
                <a:cs typeface="+mn-cs"/>
              </a:rPr>
              <a:t>you</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800" b="1" i="0" u="none" strike="noStrike" kern="1200" cap="none" spc="0" normalizeH="0" baseline="0" noProof="0" dirty="0" err="1">
                <a:ln>
                  <a:noFill/>
                </a:ln>
                <a:solidFill>
                  <a:srgbClr val="000000"/>
                </a:solidFill>
                <a:effectLst/>
                <a:uLnTx/>
                <a:uFillTx/>
                <a:latin typeface="Calibri" panose="020F0502020204030204"/>
                <a:ea typeface="+mn-ea"/>
                <a:cs typeface="+mn-cs"/>
              </a:rPr>
              <a:t>require</a:t>
            </a:r>
            <a:endPar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If</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you're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finding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it</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challenging</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to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ask</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for additional things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that</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require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at</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work, career coaches can help.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They</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can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provide</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you</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with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tips</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and guide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you</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toward</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the best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solution</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This</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may</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involve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asking</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for management assistance,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necessary</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equipment or training for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your</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projects.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8" name="Immagine 7" descr="Immagine che contiene logo&#10;&#10;Descrizione generata automaticamente">
            <a:extLst>
              <a:ext uri="{FF2B5EF4-FFF2-40B4-BE49-F238E27FC236}">
                <a16:creationId xmlns:a16="http://schemas.microsoft.com/office/drawing/2014/main" id="{8C9E63DB-C198-6324-5E6A-3B047935A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9317" y="1813949"/>
            <a:ext cx="3701062" cy="3701062"/>
          </a:xfrm>
          <a:prstGeom prst="rect">
            <a:avLst/>
          </a:prstGeom>
        </p:spPr>
      </p:pic>
    </p:spTree>
    <p:extLst>
      <p:ext uri="{BB962C8B-B14F-4D97-AF65-F5344CB8AC3E}">
        <p14:creationId xmlns:p14="http://schemas.microsoft.com/office/powerpoint/2010/main" val="419747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2">
            <a:alphaModFix amt="50000"/>
          </a:blip>
          <a:srcRect t="14122"/>
          <a:stretch/>
        </p:blipFill>
        <p:spPr>
          <a:xfrm>
            <a:off x="0" y="0"/>
            <a:ext cx="12191980" cy="6857990"/>
          </a:xfrm>
          <a:prstGeom prst="rect">
            <a:avLst/>
          </a:prstGeom>
        </p:spPr>
      </p:pic>
      <p:sp>
        <p:nvSpPr>
          <p:cNvPr id="2" name="CasellaDiTesto 1">
            <a:extLst>
              <a:ext uri="{FF2B5EF4-FFF2-40B4-BE49-F238E27FC236}">
                <a16:creationId xmlns:a16="http://schemas.microsoft.com/office/drawing/2014/main" id="{7189B3F9-0102-3116-D96E-385EA50CA27C}"/>
              </a:ext>
            </a:extLst>
          </p:cNvPr>
          <p:cNvSpPr txBox="1"/>
          <p:nvPr/>
        </p:nvSpPr>
        <p:spPr>
          <a:xfrm>
            <a:off x="3108960" y="1167618"/>
            <a:ext cx="5373858" cy="369332"/>
          </a:xfrm>
          <a:prstGeom prst="rect">
            <a:avLst/>
          </a:prstGeom>
          <a:noFill/>
        </p:spPr>
        <p:txBody>
          <a:bodyPr wrap="square" rtlCol="0">
            <a:spAutoFit/>
          </a:bodyPr>
          <a:lstStyle/>
          <a:p>
            <a:endParaRPr lang="it-IT" dirty="0"/>
          </a:p>
        </p:txBody>
      </p:sp>
      <p:sp>
        <p:nvSpPr>
          <p:cNvPr id="6" name="CasellaDiTesto 5">
            <a:extLst>
              <a:ext uri="{FF2B5EF4-FFF2-40B4-BE49-F238E27FC236}">
                <a16:creationId xmlns:a16="http://schemas.microsoft.com/office/drawing/2014/main" id="{605B0B1D-6CE9-4D2B-8E2A-5E94AD1687C0}"/>
              </a:ext>
            </a:extLst>
          </p:cNvPr>
          <p:cNvSpPr txBox="1"/>
          <p:nvPr/>
        </p:nvSpPr>
        <p:spPr>
          <a:xfrm>
            <a:off x="1524000" y="1167618"/>
            <a:ext cx="7168444" cy="646331"/>
          </a:xfrm>
          <a:prstGeom prst="rect">
            <a:avLst/>
          </a:prstGeom>
          <a:noFill/>
        </p:spPr>
        <p:txBody>
          <a:bodyPr wrap="square" rtlCol="0">
            <a:spAutoFit/>
          </a:bodyPr>
          <a:lstStyle/>
          <a:p>
            <a:endParaRPr lang="it-IT" b="1" dirty="0"/>
          </a:p>
          <a:p>
            <a:endParaRPr lang="it-IT" dirty="0"/>
          </a:p>
        </p:txBody>
      </p:sp>
      <p:sp>
        <p:nvSpPr>
          <p:cNvPr id="9" name="Segnaposto contenuto 8">
            <a:extLst>
              <a:ext uri="{FF2B5EF4-FFF2-40B4-BE49-F238E27FC236}">
                <a16:creationId xmlns:a16="http://schemas.microsoft.com/office/drawing/2014/main" id="{96467BB1-48ED-B4B8-9E80-EB8036259D8D}"/>
              </a:ext>
            </a:extLst>
          </p:cNvPr>
          <p:cNvSpPr>
            <a:spLocks noGrp="1"/>
          </p:cNvSpPr>
          <p:nvPr>
            <p:ph sz="half" idx="1"/>
          </p:nvPr>
        </p:nvSpPr>
        <p:spPr>
          <a:xfrm>
            <a:off x="1097279" y="1845733"/>
            <a:ext cx="4937760" cy="4403509"/>
          </a:xfrm>
        </p:spPr>
        <p:txBody>
          <a:bodyPr>
            <a:normAutofit/>
          </a:bodyPr>
          <a:lstStyle/>
          <a:p>
            <a:pPr marL="0" indent="0" algn="ctr">
              <a:buNone/>
            </a:pPr>
            <a:r>
              <a:rPr lang="it-IT" sz="2400" b="1" dirty="0" err="1">
                <a:solidFill>
                  <a:schemeClr val="tx1"/>
                </a:solidFill>
              </a:rPr>
              <a:t>Managing</a:t>
            </a:r>
            <a:r>
              <a:rPr lang="it-IT" sz="2400" b="1" dirty="0">
                <a:solidFill>
                  <a:schemeClr val="tx1"/>
                </a:solidFill>
              </a:rPr>
              <a:t> </a:t>
            </a:r>
            <a:r>
              <a:rPr lang="it-IT" sz="2400" b="1" dirty="0" err="1">
                <a:solidFill>
                  <a:schemeClr val="tx1"/>
                </a:solidFill>
              </a:rPr>
              <a:t>workplace</a:t>
            </a:r>
            <a:r>
              <a:rPr lang="it-IT" sz="2400" b="1" dirty="0">
                <a:solidFill>
                  <a:schemeClr val="tx1"/>
                </a:solidFill>
              </a:rPr>
              <a:t> interactions</a:t>
            </a:r>
          </a:p>
          <a:p>
            <a:pPr algn="just"/>
            <a:r>
              <a:rPr lang="it-IT" sz="2000" dirty="0">
                <a:solidFill>
                  <a:schemeClr val="tx1"/>
                </a:solidFill>
              </a:rPr>
              <a:t>A career coach can </a:t>
            </a:r>
            <a:r>
              <a:rPr lang="it-IT" sz="2000" dirty="0" err="1">
                <a:solidFill>
                  <a:schemeClr val="tx1"/>
                </a:solidFill>
              </a:rPr>
              <a:t>advise</a:t>
            </a:r>
            <a:r>
              <a:rPr lang="it-IT" sz="2000" dirty="0">
                <a:solidFill>
                  <a:schemeClr val="tx1"/>
                </a:solidFill>
              </a:rPr>
              <a:t> </a:t>
            </a:r>
            <a:r>
              <a:rPr lang="it-IT" sz="2000" dirty="0" err="1">
                <a:solidFill>
                  <a:schemeClr val="tx1"/>
                </a:solidFill>
              </a:rPr>
              <a:t>you</a:t>
            </a:r>
            <a:r>
              <a:rPr lang="it-IT" sz="2000" dirty="0">
                <a:solidFill>
                  <a:schemeClr val="tx1"/>
                </a:solidFill>
              </a:rPr>
              <a:t> on </a:t>
            </a:r>
            <a:r>
              <a:rPr lang="it-IT" sz="2000" b="1" dirty="0" err="1">
                <a:solidFill>
                  <a:schemeClr val="tx1"/>
                </a:solidFill>
              </a:rPr>
              <a:t>how</a:t>
            </a:r>
            <a:r>
              <a:rPr lang="it-IT" sz="2000" b="1" dirty="0">
                <a:solidFill>
                  <a:schemeClr val="tx1"/>
                </a:solidFill>
              </a:rPr>
              <a:t> to </a:t>
            </a:r>
            <a:r>
              <a:rPr lang="it-IT" sz="2000" b="1" dirty="0" err="1">
                <a:solidFill>
                  <a:schemeClr val="tx1"/>
                </a:solidFill>
              </a:rPr>
              <a:t>manage</a:t>
            </a:r>
            <a:r>
              <a:rPr lang="it-IT" sz="2000" b="1" dirty="0">
                <a:solidFill>
                  <a:schemeClr val="tx1"/>
                </a:solidFill>
              </a:rPr>
              <a:t> </a:t>
            </a:r>
            <a:r>
              <a:rPr lang="it-IT" sz="2000" b="1" dirty="0" err="1">
                <a:solidFill>
                  <a:schemeClr val="tx1"/>
                </a:solidFill>
              </a:rPr>
              <a:t>awkward</a:t>
            </a:r>
            <a:r>
              <a:rPr lang="it-IT" sz="2000" b="1" dirty="0">
                <a:solidFill>
                  <a:schemeClr val="tx1"/>
                </a:solidFill>
              </a:rPr>
              <a:t> work </a:t>
            </a:r>
            <a:r>
              <a:rPr lang="it-IT" sz="2000" b="1" dirty="0" err="1">
                <a:solidFill>
                  <a:schemeClr val="tx1"/>
                </a:solidFill>
              </a:rPr>
              <a:t>relationships</a:t>
            </a:r>
            <a:r>
              <a:rPr lang="it-IT" sz="2000" dirty="0">
                <a:solidFill>
                  <a:schemeClr val="tx1"/>
                </a:solidFill>
              </a:rPr>
              <a:t>. </a:t>
            </a:r>
            <a:r>
              <a:rPr lang="it-IT" sz="2000" dirty="0" err="1">
                <a:solidFill>
                  <a:schemeClr val="tx1"/>
                </a:solidFill>
              </a:rPr>
              <a:t>They</a:t>
            </a:r>
            <a:r>
              <a:rPr lang="it-IT" sz="2000" dirty="0">
                <a:solidFill>
                  <a:schemeClr val="tx1"/>
                </a:solidFill>
              </a:rPr>
              <a:t> can </a:t>
            </a:r>
            <a:r>
              <a:rPr lang="it-IT" sz="2000" dirty="0" err="1">
                <a:solidFill>
                  <a:schemeClr val="tx1"/>
                </a:solidFill>
              </a:rPr>
              <a:t>also</a:t>
            </a:r>
            <a:r>
              <a:rPr lang="it-IT" sz="2000" dirty="0">
                <a:solidFill>
                  <a:schemeClr val="tx1"/>
                </a:solidFill>
              </a:rPr>
              <a:t> help </a:t>
            </a:r>
            <a:r>
              <a:rPr lang="it-IT" sz="2000" dirty="0" err="1">
                <a:solidFill>
                  <a:schemeClr val="tx1"/>
                </a:solidFill>
              </a:rPr>
              <a:t>you</a:t>
            </a:r>
            <a:r>
              <a:rPr lang="it-IT" sz="2000" dirty="0">
                <a:solidFill>
                  <a:schemeClr val="tx1"/>
                </a:solidFill>
              </a:rPr>
              <a:t> </a:t>
            </a:r>
            <a:r>
              <a:rPr lang="it-IT" sz="2000" dirty="0" err="1">
                <a:solidFill>
                  <a:schemeClr val="tx1"/>
                </a:solidFill>
              </a:rPr>
              <a:t>improve</a:t>
            </a:r>
            <a:r>
              <a:rPr lang="it-IT" sz="2000" dirty="0">
                <a:solidFill>
                  <a:schemeClr val="tx1"/>
                </a:solidFill>
              </a:rPr>
              <a:t> </a:t>
            </a:r>
            <a:r>
              <a:rPr lang="it-IT" sz="2000" dirty="0" err="1">
                <a:solidFill>
                  <a:schemeClr val="tx1"/>
                </a:solidFill>
              </a:rPr>
              <a:t>your</a:t>
            </a:r>
            <a:r>
              <a:rPr lang="it-IT" sz="2000" dirty="0">
                <a:solidFill>
                  <a:schemeClr val="tx1"/>
                </a:solidFill>
              </a:rPr>
              <a:t> </a:t>
            </a:r>
            <a:r>
              <a:rPr lang="it-IT" sz="2000" dirty="0" err="1">
                <a:solidFill>
                  <a:schemeClr val="tx1"/>
                </a:solidFill>
              </a:rPr>
              <a:t>communication</a:t>
            </a:r>
            <a:r>
              <a:rPr lang="it-IT" sz="2000" dirty="0">
                <a:solidFill>
                  <a:schemeClr val="tx1"/>
                </a:solidFill>
              </a:rPr>
              <a:t> and </a:t>
            </a:r>
            <a:r>
              <a:rPr lang="it-IT" sz="2000" dirty="0" err="1">
                <a:solidFill>
                  <a:schemeClr val="tx1"/>
                </a:solidFill>
              </a:rPr>
              <a:t>problem</a:t>
            </a:r>
            <a:r>
              <a:rPr lang="it-IT" sz="2000" dirty="0">
                <a:solidFill>
                  <a:schemeClr val="tx1"/>
                </a:solidFill>
              </a:rPr>
              <a:t>-solving skills, </a:t>
            </a:r>
            <a:r>
              <a:rPr lang="it-IT" sz="2000" dirty="0" err="1">
                <a:solidFill>
                  <a:schemeClr val="tx1"/>
                </a:solidFill>
              </a:rPr>
              <a:t>which</a:t>
            </a:r>
            <a:r>
              <a:rPr lang="it-IT" sz="2000" dirty="0">
                <a:solidFill>
                  <a:schemeClr val="tx1"/>
                </a:solidFill>
              </a:rPr>
              <a:t> can </a:t>
            </a:r>
            <a:r>
              <a:rPr lang="it-IT" sz="2000" dirty="0" err="1">
                <a:solidFill>
                  <a:schemeClr val="tx1"/>
                </a:solidFill>
              </a:rPr>
              <a:t>allow</a:t>
            </a:r>
            <a:r>
              <a:rPr lang="it-IT" sz="2000" dirty="0">
                <a:solidFill>
                  <a:schemeClr val="tx1"/>
                </a:solidFill>
              </a:rPr>
              <a:t> </a:t>
            </a:r>
            <a:r>
              <a:rPr lang="it-IT" sz="2000" dirty="0" err="1">
                <a:solidFill>
                  <a:schemeClr val="tx1"/>
                </a:solidFill>
              </a:rPr>
              <a:t>you</a:t>
            </a:r>
            <a:r>
              <a:rPr lang="it-IT" sz="2000" dirty="0">
                <a:solidFill>
                  <a:schemeClr val="tx1"/>
                </a:solidFill>
              </a:rPr>
              <a:t> to build and </a:t>
            </a:r>
            <a:r>
              <a:rPr lang="it-IT" sz="2000" dirty="0" err="1">
                <a:solidFill>
                  <a:schemeClr val="tx1"/>
                </a:solidFill>
              </a:rPr>
              <a:t>maintain</a:t>
            </a:r>
            <a:r>
              <a:rPr lang="it-IT" sz="2000" dirty="0">
                <a:solidFill>
                  <a:schemeClr val="tx1"/>
                </a:solidFill>
              </a:rPr>
              <a:t> positive </a:t>
            </a:r>
            <a:r>
              <a:rPr lang="it-IT" sz="2000" dirty="0" err="1">
                <a:solidFill>
                  <a:schemeClr val="tx1"/>
                </a:solidFill>
              </a:rPr>
              <a:t>relationships</a:t>
            </a:r>
            <a:r>
              <a:rPr lang="it-IT" sz="2000" dirty="0">
                <a:solidFill>
                  <a:schemeClr val="tx1"/>
                </a:solidFill>
              </a:rPr>
              <a:t> </a:t>
            </a:r>
            <a:r>
              <a:rPr lang="it-IT" sz="2000" dirty="0" err="1">
                <a:solidFill>
                  <a:schemeClr val="tx1"/>
                </a:solidFill>
              </a:rPr>
              <a:t>at</a:t>
            </a:r>
            <a:r>
              <a:rPr lang="it-IT" sz="2000" dirty="0">
                <a:solidFill>
                  <a:schemeClr val="tx1"/>
                </a:solidFill>
              </a:rPr>
              <a:t> work.</a:t>
            </a:r>
          </a:p>
          <a:p>
            <a:pPr algn="just"/>
            <a:endParaRPr lang="it-IT" sz="2000" dirty="0"/>
          </a:p>
          <a:p>
            <a:pPr algn="just"/>
            <a:endParaRPr lang="it-IT" sz="2000" dirty="0"/>
          </a:p>
          <a:p>
            <a:endParaRPr lang="it-IT" dirty="0"/>
          </a:p>
        </p:txBody>
      </p:sp>
      <p:sp>
        <p:nvSpPr>
          <p:cNvPr id="10" name="Segnaposto contenuto 9">
            <a:extLst>
              <a:ext uri="{FF2B5EF4-FFF2-40B4-BE49-F238E27FC236}">
                <a16:creationId xmlns:a16="http://schemas.microsoft.com/office/drawing/2014/main" id="{8EF2C471-DFD0-0D52-42A6-D2930E93067C}"/>
              </a:ext>
            </a:extLst>
          </p:cNvPr>
          <p:cNvSpPr>
            <a:spLocks noGrp="1"/>
          </p:cNvSpPr>
          <p:nvPr>
            <p:ph sz="half" idx="2"/>
          </p:nvPr>
        </p:nvSpPr>
        <p:spPr/>
        <p:txBody>
          <a:bodyPr>
            <a:normAutofit/>
          </a:bodyPr>
          <a:lstStyle/>
          <a:p>
            <a:pPr marL="0" indent="0" algn="ctr">
              <a:buNone/>
            </a:pPr>
            <a:r>
              <a:rPr lang="it-IT" sz="2400" b="1" dirty="0" err="1">
                <a:solidFill>
                  <a:schemeClr val="tx1"/>
                </a:solidFill>
              </a:rPr>
              <a:t>Promoting</a:t>
            </a:r>
            <a:r>
              <a:rPr lang="it-IT" sz="2400" b="1" dirty="0">
                <a:solidFill>
                  <a:schemeClr val="tx1"/>
                </a:solidFill>
              </a:rPr>
              <a:t> </a:t>
            </a:r>
            <a:r>
              <a:rPr lang="it-IT" sz="2400" b="1" dirty="0" err="1">
                <a:solidFill>
                  <a:schemeClr val="tx1"/>
                </a:solidFill>
              </a:rPr>
              <a:t>yourself</a:t>
            </a:r>
            <a:endParaRPr lang="it-IT" sz="2400" b="1" dirty="0">
              <a:solidFill>
                <a:schemeClr val="tx1"/>
              </a:solidFill>
            </a:endParaRPr>
          </a:p>
          <a:p>
            <a:pPr algn="just"/>
            <a:r>
              <a:rPr lang="it-IT" sz="2000" dirty="0">
                <a:solidFill>
                  <a:schemeClr val="tx1"/>
                </a:solidFill>
              </a:rPr>
              <a:t>Professional career coaches </a:t>
            </a:r>
            <a:r>
              <a:rPr lang="it-IT" sz="2000" dirty="0" err="1">
                <a:solidFill>
                  <a:schemeClr val="tx1"/>
                </a:solidFill>
              </a:rPr>
              <a:t>typically</a:t>
            </a:r>
            <a:r>
              <a:rPr lang="it-IT" sz="2000" dirty="0">
                <a:solidFill>
                  <a:schemeClr val="tx1"/>
                </a:solidFill>
              </a:rPr>
              <a:t> follow the </a:t>
            </a:r>
            <a:r>
              <a:rPr lang="it-IT" sz="2000" dirty="0" err="1">
                <a:solidFill>
                  <a:schemeClr val="tx1"/>
                </a:solidFill>
              </a:rPr>
              <a:t>latest</a:t>
            </a:r>
            <a:r>
              <a:rPr lang="it-IT" sz="2000" dirty="0">
                <a:solidFill>
                  <a:schemeClr val="tx1"/>
                </a:solidFill>
              </a:rPr>
              <a:t> trends in </a:t>
            </a:r>
            <a:r>
              <a:rPr lang="it-IT" sz="2000" dirty="0" err="1">
                <a:solidFill>
                  <a:schemeClr val="tx1"/>
                </a:solidFill>
              </a:rPr>
              <a:t>hiring</a:t>
            </a:r>
            <a:r>
              <a:rPr lang="it-IT" sz="2000" dirty="0">
                <a:solidFill>
                  <a:schemeClr val="tx1"/>
                </a:solidFill>
              </a:rPr>
              <a:t> and recruiting. </a:t>
            </a:r>
            <a:r>
              <a:rPr lang="it-IT" sz="2000" dirty="0" err="1">
                <a:solidFill>
                  <a:schemeClr val="tx1"/>
                </a:solidFill>
              </a:rPr>
              <a:t>They're</a:t>
            </a:r>
            <a:r>
              <a:rPr lang="it-IT" sz="2000" dirty="0">
                <a:solidFill>
                  <a:schemeClr val="tx1"/>
                </a:solidFill>
              </a:rPr>
              <a:t> </a:t>
            </a:r>
            <a:r>
              <a:rPr lang="it-IT" sz="2000" dirty="0" err="1">
                <a:solidFill>
                  <a:schemeClr val="tx1"/>
                </a:solidFill>
              </a:rPr>
              <a:t>qualified</a:t>
            </a:r>
            <a:r>
              <a:rPr lang="it-IT" sz="2000" dirty="0">
                <a:solidFill>
                  <a:schemeClr val="tx1"/>
                </a:solidFill>
              </a:rPr>
              <a:t> to </a:t>
            </a:r>
            <a:r>
              <a:rPr lang="it-IT" sz="2000" b="1" dirty="0" err="1">
                <a:solidFill>
                  <a:schemeClr val="tx1"/>
                </a:solidFill>
              </a:rPr>
              <a:t>offer</a:t>
            </a:r>
            <a:r>
              <a:rPr lang="it-IT" sz="2000" b="1" dirty="0">
                <a:solidFill>
                  <a:schemeClr val="tx1"/>
                </a:solidFill>
              </a:rPr>
              <a:t> </a:t>
            </a:r>
            <a:r>
              <a:rPr lang="it-IT" sz="2000" b="1" dirty="0" err="1">
                <a:solidFill>
                  <a:schemeClr val="tx1"/>
                </a:solidFill>
              </a:rPr>
              <a:t>guidance</a:t>
            </a:r>
            <a:r>
              <a:rPr lang="it-IT" sz="2000" b="1" dirty="0">
                <a:solidFill>
                  <a:schemeClr val="tx1"/>
                </a:solidFill>
              </a:rPr>
              <a:t> on </a:t>
            </a:r>
            <a:r>
              <a:rPr lang="it-IT" sz="2000" b="1" dirty="0" err="1">
                <a:solidFill>
                  <a:schemeClr val="tx1"/>
                </a:solidFill>
              </a:rPr>
              <a:t>creating</a:t>
            </a:r>
            <a:r>
              <a:rPr lang="it-IT" sz="2000" b="1" dirty="0">
                <a:solidFill>
                  <a:schemeClr val="tx1"/>
                </a:solidFill>
              </a:rPr>
              <a:t> cover </a:t>
            </a:r>
            <a:r>
              <a:rPr lang="it-IT" sz="2000" b="1" dirty="0" err="1">
                <a:solidFill>
                  <a:schemeClr val="tx1"/>
                </a:solidFill>
              </a:rPr>
              <a:t>letters</a:t>
            </a:r>
            <a:r>
              <a:rPr lang="it-IT" sz="2000" b="1" dirty="0">
                <a:solidFill>
                  <a:schemeClr val="tx1"/>
                </a:solidFill>
              </a:rPr>
              <a:t>, </a:t>
            </a:r>
            <a:r>
              <a:rPr lang="it-IT" sz="2000" b="1" dirty="0" err="1">
                <a:solidFill>
                  <a:schemeClr val="tx1"/>
                </a:solidFill>
              </a:rPr>
              <a:t>updating</a:t>
            </a:r>
            <a:r>
              <a:rPr lang="it-IT" sz="2000" b="1" dirty="0">
                <a:solidFill>
                  <a:schemeClr val="tx1"/>
                </a:solidFill>
              </a:rPr>
              <a:t> </a:t>
            </a:r>
            <a:r>
              <a:rPr lang="it-IT" sz="2000" b="1" dirty="0" err="1">
                <a:solidFill>
                  <a:schemeClr val="tx1"/>
                </a:solidFill>
              </a:rPr>
              <a:t>resumes</a:t>
            </a:r>
            <a:r>
              <a:rPr lang="it-IT" sz="2000" b="1" dirty="0">
                <a:solidFill>
                  <a:schemeClr val="tx1"/>
                </a:solidFill>
              </a:rPr>
              <a:t>, </a:t>
            </a:r>
            <a:r>
              <a:rPr lang="it-IT" sz="2000" b="1" dirty="0" err="1">
                <a:solidFill>
                  <a:schemeClr val="tx1"/>
                </a:solidFill>
              </a:rPr>
              <a:t>organising</a:t>
            </a:r>
            <a:r>
              <a:rPr lang="it-IT" sz="2000" b="1" dirty="0">
                <a:solidFill>
                  <a:schemeClr val="tx1"/>
                </a:solidFill>
              </a:rPr>
              <a:t> portfolios of work samples </a:t>
            </a:r>
            <a:r>
              <a:rPr lang="it-IT" sz="2000" dirty="0">
                <a:solidFill>
                  <a:schemeClr val="tx1"/>
                </a:solidFill>
              </a:rPr>
              <a:t>and </a:t>
            </a:r>
            <a:r>
              <a:rPr lang="it-IT" sz="2000" dirty="0" err="1">
                <a:solidFill>
                  <a:schemeClr val="tx1"/>
                </a:solidFill>
              </a:rPr>
              <a:t>utilising</a:t>
            </a:r>
            <a:r>
              <a:rPr lang="it-IT" sz="2000" dirty="0">
                <a:solidFill>
                  <a:schemeClr val="tx1"/>
                </a:solidFill>
              </a:rPr>
              <a:t> </a:t>
            </a:r>
            <a:r>
              <a:rPr lang="it-IT" sz="2000" dirty="0" err="1">
                <a:solidFill>
                  <a:schemeClr val="tx1"/>
                </a:solidFill>
              </a:rPr>
              <a:t>applicant</a:t>
            </a:r>
            <a:r>
              <a:rPr lang="it-IT" sz="2000" dirty="0">
                <a:solidFill>
                  <a:schemeClr val="tx1"/>
                </a:solidFill>
              </a:rPr>
              <a:t> tracking tools. With </a:t>
            </a:r>
            <a:r>
              <a:rPr lang="it-IT" sz="2000" dirty="0" err="1">
                <a:solidFill>
                  <a:schemeClr val="tx1"/>
                </a:solidFill>
              </a:rPr>
              <a:t>this</a:t>
            </a:r>
            <a:r>
              <a:rPr lang="it-IT" sz="2000" dirty="0">
                <a:solidFill>
                  <a:schemeClr val="tx1"/>
                </a:solidFill>
              </a:rPr>
              <a:t> information, </a:t>
            </a:r>
            <a:r>
              <a:rPr lang="it-IT" sz="2000" dirty="0" err="1">
                <a:solidFill>
                  <a:schemeClr val="tx1"/>
                </a:solidFill>
              </a:rPr>
              <a:t>you</a:t>
            </a:r>
            <a:r>
              <a:rPr lang="it-IT" sz="2000" dirty="0">
                <a:solidFill>
                  <a:schemeClr val="tx1"/>
                </a:solidFill>
              </a:rPr>
              <a:t> can </a:t>
            </a:r>
            <a:r>
              <a:rPr lang="it-IT" sz="2000" dirty="0" err="1">
                <a:solidFill>
                  <a:schemeClr val="tx1"/>
                </a:solidFill>
              </a:rPr>
              <a:t>promote</a:t>
            </a:r>
            <a:r>
              <a:rPr lang="it-IT" sz="2000" dirty="0">
                <a:solidFill>
                  <a:schemeClr val="tx1"/>
                </a:solidFill>
              </a:rPr>
              <a:t> </a:t>
            </a:r>
            <a:r>
              <a:rPr lang="it-IT" sz="2000" dirty="0" err="1">
                <a:solidFill>
                  <a:schemeClr val="tx1"/>
                </a:solidFill>
              </a:rPr>
              <a:t>yourself</a:t>
            </a:r>
            <a:r>
              <a:rPr lang="it-IT" sz="2000" dirty="0">
                <a:solidFill>
                  <a:schemeClr val="tx1"/>
                </a:solidFill>
              </a:rPr>
              <a:t> in the best way </a:t>
            </a:r>
            <a:r>
              <a:rPr lang="it-IT" sz="2000" dirty="0" err="1">
                <a:solidFill>
                  <a:schemeClr val="tx1"/>
                </a:solidFill>
              </a:rPr>
              <a:t>possible</a:t>
            </a:r>
            <a:r>
              <a:rPr lang="it-IT" sz="2000" dirty="0">
                <a:solidFill>
                  <a:schemeClr val="tx1"/>
                </a:solidFill>
              </a:rPr>
              <a:t>.</a:t>
            </a:r>
          </a:p>
          <a:p>
            <a:endParaRPr lang="it-IT" dirty="0"/>
          </a:p>
        </p:txBody>
      </p:sp>
      <p:pic>
        <p:nvPicPr>
          <p:cNvPr id="12" name="Immagine 11" descr="Immagine che contiene testo&#10;&#10;Descrizione generata automaticamente">
            <a:extLst>
              <a:ext uri="{FF2B5EF4-FFF2-40B4-BE49-F238E27FC236}">
                <a16:creationId xmlns:a16="http://schemas.microsoft.com/office/drawing/2014/main" id="{784736B0-121C-71C1-FAFD-2CFCC7AE7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197" y="4649043"/>
            <a:ext cx="3076575" cy="1485900"/>
          </a:xfrm>
          <a:prstGeom prst="rect">
            <a:avLst/>
          </a:prstGeom>
        </p:spPr>
      </p:pic>
      <p:pic>
        <p:nvPicPr>
          <p:cNvPr id="14" name="Immagine 13" descr="Immagine che contiene testo&#10;&#10;Descrizione generata automaticamente">
            <a:extLst>
              <a:ext uri="{FF2B5EF4-FFF2-40B4-BE49-F238E27FC236}">
                <a16:creationId xmlns:a16="http://schemas.microsoft.com/office/drawing/2014/main" id="{6AA60612-923D-43C4-A140-19BE829E8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4328" y="4534743"/>
            <a:ext cx="2657475" cy="1714500"/>
          </a:xfrm>
          <a:prstGeom prst="rect">
            <a:avLst/>
          </a:prstGeom>
        </p:spPr>
      </p:pic>
    </p:spTree>
    <p:extLst>
      <p:ext uri="{BB962C8B-B14F-4D97-AF65-F5344CB8AC3E}">
        <p14:creationId xmlns:p14="http://schemas.microsoft.com/office/powerpoint/2010/main" val="2309379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2">
            <a:alphaModFix amt="50000"/>
          </a:blip>
          <a:srcRect t="14122"/>
          <a:stretch/>
        </p:blipFill>
        <p:spPr>
          <a:xfrm>
            <a:off x="0" y="0"/>
            <a:ext cx="12191980" cy="6857990"/>
          </a:xfrm>
          <a:prstGeom prst="rect">
            <a:avLst/>
          </a:prstGeom>
        </p:spPr>
      </p:pic>
      <p:sp>
        <p:nvSpPr>
          <p:cNvPr id="2" name="CasellaDiTesto 1">
            <a:extLst>
              <a:ext uri="{FF2B5EF4-FFF2-40B4-BE49-F238E27FC236}">
                <a16:creationId xmlns:a16="http://schemas.microsoft.com/office/drawing/2014/main" id="{7189B3F9-0102-3116-D96E-385EA50CA27C}"/>
              </a:ext>
            </a:extLst>
          </p:cNvPr>
          <p:cNvSpPr txBox="1"/>
          <p:nvPr/>
        </p:nvSpPr>
        <p:spPr>
          <a:xfrm>
            <a:off x="3108960" y="1167618"/>
            <a:ext cx="53738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605B0B1D-6CE9-4D2B-8E2A-5E94AD1687C0}"/>
              </a:ext>
            </a:extLst>
          </p:cNvPr>
          <p:cNvSpPr txBox="1"/>
          <p:nvPr/>
        </p:nvSpPr>
        <p:spPr>
          <a:xfrm>
            <a:off x="1524000" y="1167618"/>
            <a:ext cx="716844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olo 4">
            <a:extLst>
              <a:ext uri="{FF2B5EF4-FFF2-40B4-BE49-F238E27FC236}">
                <a16:creationId xmlns:a16="http://schemas.microsoft.com/office/drawing/2014/main" id="{1EEF30B5-D882-C362-FF24-95611BA31A73}"/>
              </a:ext>
            </a:extLst>
          </p:cNvPr>
          <p:cNvSpPr>
            <a:spLocks noGrp="1"/>
          </p:cNvSpPr>
          <p:nvPr>
            <p:ph type="title"/>
          </p:nvPr>
        </p:nvSpPr>
        <p:spPr/>
        <p:txBody>
          <a:bodyPr/>
          <a:lstStyle/>
          <a:p>
            <a:endParaRPr lang="it-IT" dirty="0"/>
          </a:p>
        </p:txBody>
      </p:sp>
      <p:sp>
        <p:nvSpPr>
          <p:cNvPr id="7" name="Segnaposto contenuto 6">
            <a:extLst>
              <a:ext uri="{FF2B5EF4-FFF2-40B4-BE49-F238E27FC236}">
                <a16:creationId xmlns:a16="http://schemas.microsoft.com/office/drawing/2014/main" id="{A1A7207A-B1AE-BF47-9B33-882B5B1CB5BF}"/>
              </a:ext>
            </a:extLst>
          </p:cNvPr>
          <p:cNvSpPr>
            <a:spLocks noGrp="1"/>
          </p:cNvSpPr>
          <p:nvPr>
            <p:ph idx="1"/>
          </p:nvPr>
        </p:nvSpPr>
        <p:spPr>
          <a:xfrm>
            <a:off x="4747250" y="800095"/>
            <a:ext cx="6492240" cy="5257800"/>
          </a:xfrm>
        </p:spPr>
        <p:txBody>
          <a:bodyPr/>
          <a:lstStyle/>
          <a:p>
            <a:pPr marR="0" lvl="0" algn="ctr" defTabSz="457200" rtl="0" eaLnBrk="1" fontAlgn="auto" latinLnBrk="0" hangingPunct="1">
              <a:lnSpc>
                <a:spcPct val="100000"/>
              </a:lnSpc>
              <a:spcBef>
                <a:spcPts val="0"/>
              </a:spcBef>
              <a:spcAft>
                <a:spcPts val="0"/>
              </a:spcAft>
              <a:buClrTx/>
              <a:buSzTx/>
              <a:tabLst/>
              <a:defRPr/>
            </a:pPr>
            <a:r>
              <a:rPr kumimoji="0" lang="it-IT" sz="2800" b="1" i="0" u="none" strike="noStrike" kern="1200" cap="none" spc="0" normalizeH="0" baseline="0" noProof="0" dirty="0" err="1">
                <a:ln>
                  <a:noFill/>
                </a:ln>
                <a:solidFill>
                  <a:srgbClr val="000000"/>
                </a:solidFill>
                <a:effectLst/>
                <a:uLnTx/>
                <a:uFillTx/>
                <a:latin typeface="Calibri" panose="020F0502020204030204"/>
                <a:ea typeface="+mn-ea"/>
                <a:cs typeface="+mn-cs"/>
              </a:rPr>
              <a:t>Preparing</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mn-cs"/>
              </a:rPr>
              <a:t> for an interview</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it-IT" sz="2400" dirty="0">
              <a:solidFill>
                <a:srgbClr val="000000"/>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A job coach can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provide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with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advice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and assist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in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exercising</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your</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interview skills so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that</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you're</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prepared</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and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confident</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for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your</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next</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interview</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They</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may</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prepare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questions</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for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to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practise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or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host</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mock</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interview to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give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experience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successful</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interview can help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advance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in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your</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career.</a:t>
            </a:r>
          </a:p>
          <a:p>
            <a:endParaRPr lang="it-IT" dirty="0"/>
          </a:p>
        </p:txBody>
      </p:sp>
      <p:sp>
        <p:nvSpPr>
          <p:cNvPr id="8" name="Segnaposto testo 7">
            <a:extLst>
              <a:ext uri="{FF2B5EF4-FFF2-40B4-BE49-F238E27FC236}">
                <a16:creationId xmlns:a16="http://schemas.microsoft.com/office/drawing/2014/main" id="{A201BAD9-7C77-FBBF-686E-6D0C7BB44DCB}"/>
              </a:ext>
            </a:extLst>
          </p:cNvPr>
          <p:cNvSpPr>
            <a:spLocks noGrp="1"/>
          </p:cNvSpPr>
          <p:nvPr>
            <p:ph type="body" sz="half" idx="2"/>
          </p:nvPr>
        </p:nvSpPr>
        <p:spPr/>
        <p:txBody>
          <a:bodyPr/>
          <a:lstStyle/>
          <a:p>
            <a:endParaRPr lang="it-IT" dirty="0"/>
          </a:p>
        </p:txBody>
      </p:sp>
      <p:pic>
        <p:nvPicPr>
          <p:cNvPr id="10" name="Immagine 9" descr="Immagine che contiene testo&#10;&#10;Descrizione generata automaticamente">
            <a:extLst>
              <a:ext uri="{FF2B5EF4-FFF2-40B4-BE49-F238E27FC236}">
                <a16:creationId xmlns:a16="http://schemas.microsoft.com/office/drawing/2014/main" id="{12D9EA72-B115-B205-F531-7B5D3CC2E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45844"/>
            <a:ext cx="3337560" cy="2621816"/>
          </a:xfrm>
          <a:prstGeom prst="rect">
            <a:avLst/>
          </a:prstGeom>
        </p:spPr>
      </p:pic>
    </p:spTree>
    <p:extLst>
      <p:ext uri="{BB962C8B-B14F-4D97-AF65-F5344CB8AC3E}">
        <p14:creationId xmlns:p14="http://schemas.microsoft.com/office/powerpoint/2010/main" val="188527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2">
            <a:alphaModFix amt="50000"/>
          </a:blip>
          <a:srcRect t="14122"/>
          <a:stretch/>
        </p:blipFill>
        <p:spPr>
          <a:xfrm>
            <a:off x="-60951" y="286603"/>
            <a:ext cx="12191980" cy="6857990"/>
          </a:xfrm>
          <a:prstGeom prst="rect">
            <a:avLst/>
          </a:prstGeom>
        </p:spPr>
      </p:pic>
      <p:sp>
        <p:nvSpPr>
          <p:cNvPr id="2" name="CasellaDiTesto 1">
            <a:extLst>
              <a:ext uri="{FF2B5EF4-FFF2-40B4-BE49-F238E27FC236}">
                <a16:creationId xmlns:a16="http://schemas.microsoft.com/office/drawing/2014/main" id="{7189B3F9-0102-3116-D96E-385EA50CA27C}"/>
              </a:ext>
            </a:extLst>
          </p:cNvPr>
          <p:cNvSpPr txBox="1"/>
          <p:nvPr/>
        </p:nvSpPr>
        <p:spPr>
          <a:xfrm>
            <a:off x="3108960" y="1167618"/>
            <a:ext cx="5373858" cy="369332"/>
          </a:xfrm>
          <a:prstGeom prst="rect">
            <a:avLst/>
          </a:prstGeom>
          <a:noFill/>
        </p:spPr>
        <p:txBody>
          <a:bodyPr wrap="square" rtlCol="0">
            <a:spAutoFit/>
          </a:bodyPr>
          <a:lstStyle/>
          <a:p>
            <a:endParaRPr lang="it-IT" dirty="0"/>
          </a:p>
        </p:txBody>
      </p:sp>
      <p:sp>
        <p:nvSpPr>
          <p:cNvPr id="6" name="CasellaDiTesto 5">
            <a:extLst>
              <a:ext uri="{FF2B5EF4-FFF2-40B4-BE49-F238E27FC236}">
                <a16:creationId xmlns:a16="http://schemas.microsoft.com/office/drawing/2014/main" id="{605B0B1D-6CE9-4D2B-8E2A-5E94AD1687C0}"/>
              </a:ext>
            </a:extLst>
          </p:cNvPr>
          <p:cNvSpPr txBox="1"/>
          <p:nvPr/>
        </p:nvSpPr>
        <p:spPr>
          <a:xfrm>
            <a:off x="1524000" y="1167618"/>
            <a:ext cx="7168444" cy="646331"/>
          </a:xfrm>
          <a:prstGeom prst="rect">
            <a:avLst/>
          </a:prstGeom>
          <a:noFill/>
        </p:spPr>
        <p:txBody>
          <a:bodyPr wrap="square" rtlCol="0">
            <a:spAutoFit/>
          </a:bodyPr>
          <a:lstStyle/>
          <a:p>
            <a:endParaRPr lang="it-IT" b="1" dirty="0"/>
          </a:p>
          <a:p>
            <a:endParaRPr lang="it-IT" dirty="0"/>
          </a:p>
        </p:txBody>
      </p:sp>
      <p:sp>
        <p:nvSpPr>
          <p:cNvPr id="7" name="Segnaposto contenuto 6">
            <a:extLst>
              <a:ext uri="{FF2B5EF4-FFF2-40B4-BE49-F238E27FC236}">
                <a16:creationId xmlns:a16="http://schemas.microsoft.com/office/drawing/2014/main" id="{4E741FCF-D475-4274-FF01-AD35EFBE28CD}"/>
              </a:ext>
            </a:extLst>
          </p:cNvPr>
          <p:cNvSpPr>
            <a:spLocks noGrp="1"/>
          </p:cNvSpPr>
          <p:nvPr>
            <p:ph sz="half" idx="1"/>
          </p:nvPr>
        </p:nvSpPr>
        <p:spPr/>
        <p:txBody>
          <a:bodyPr/>
          <a:lstStyle/>
          <a:p>
            <a:pPr algn="just"/>
            <a:r>
              <a:rPr lang="it-IT" sz="2400" b="1" dirty="0"/>
              <a:t>Handling a position </a:t>
            </a:r>
            <a:r>
              <a:rPr lang="it-IT" sz="2400" b="1" dirty="0" err="1"/>
              <a:t>termination</a:t>
            </a:r>
            <a:endParaRPr lang="it-IT" sz="2400" b="1" dirty="0"/>
          </a:p>
          <a:p>
            <a:pPr algn="just"/>
            <a:r>
              <a:rPr lang="it-IT" sz="2400" dirty="0"/>
              <a:t>Career coaches can </a:t>
            </a:r>
            <a:r>
              <a:rPr lang="it-IT" sz="2400" b="1" dirty="0"/>
              <a:t>assist </a:t>
            </a:r>
            <a:r>
              <a:rPr lang="it-IT" sz="2400" b="1" dirty="0" err="1"/>
              <a:t>you</a:t>
            </a:r>
            <a:r>
              <a:rPr lang="it-IT" sz="2400" b="1" dirty="0"/>
              <a:t> in </a:t>
            </a:r>
            <a:r>
              <a:rPr lang="it-IT" sz="2400" b="1" dirty="0" err="1"/>
              <a:t>finding</a:t>
            </a:r>
            <a:r>
              <a:rPr lang="it-IT" sz="2400" b="1" dirty="0"/>
              <a:t> new jobs</a:t>
            </a:r>
            <a:r>
              <a:rPr lang="it-IT" sz="2400" dirty="0"/>
              <a:t> in </a:t>
            </a:r>
            <a:r>
              <a:rPr lang="it-IT" sz="2400" dirty="0" err="1"/>
              <a:t>your</a:t>
            </a:r>
            <a:r>
              <a:rPr lang="it-IT" sz="2400" dirty="0"/>
              <a:t> </a:t>
            </a:r>
            <a:r>
              <a:rPr lang="it-IT" sz="2400" dirty="0" err="1"/>
              <a:t>current</a:t>
            </a:r>
            <a:r>
              <a:rPr lang="it-IT" sz="2400" dirty="0"/>
              <a:t> field or in a </a:t>
            </a:r>
            <a:r>
              <a:rPr lang="it-IT" sz="2400" dirty="0" err="1"/>
              <a:t>completely</a:t>
            </a:r>
            <a:r>
              <a:rPr lang="it-IT" sz="2400" dirty="0"/>
              <a:t> </a:t>
            </a:r>
            <a:r>
              <a:rPr lang="it-IT" sz="2400" dirty="0" err="1"/>
              <a:t>different</a:t>
            </a:r>
            <a:r>
              <a:rPr lang="it-IT" sz="2400" dirty="0"/>
              <a:t> one.</a:t>
            </a:r>
          </a:p>
          <a:p>
            <a:endParaRPr lang="it-IT" dirty="0"/>
          </a:p>
        </p:txBody>
      </p:sp>
      <p:sp>
        <p:nvSpPr>
          <p:cNvPr id="8" name="Segnaposto contenuto 7">
            <a:extLst>
              <a:ext uri="{FF2B5EF4-FFF2-40B4-BE49-F238E27FC236}">
                <a16:creationId xmlns:a16="http://schemas.microsoft.com/office/drawing/2014/main" id="{1E2EB5E6-9953-48C3-5567-CA663073FFB5}"/>
              </a:ext>
            </a:extLst>
          </p:cNvPr>
          <p:cNvSpPr>
            <a:spLocks noGrp="1"/>
          </p:cNvSpPr>
          <p:nvPr>
            <p:ph sz="half" idx="2"/>
          </p:nvPr>
        </p:nvSpPr>
        <p:spPr/>
        <p:txBody>
          <a:bodyPr/>
          <a:lstStyle/>
          <a:p>
            <a:pPr algn="just"/>
            <a:r>
              <a:rPr lang="it-IT" sz="2000" b="1" dirty="0"/>
              <a:t> </a:t>
            </a:r>
            <a:r>
              <a:rPr lang="it-IT" sz="2400" b="1" dirty="0" err="1"/>
              <a:t>Creating</a:t>
            </a:r>
            <a:r>
              <a:rPr lang="it-IT" sz="2400" b="1" dirty="0"/>
              <a:t> a </a:t>
            </a:r>
            <a:r>
              <a:rPr lang="it-IT" sz="2400" b="1" dirty="0" err="1"/>
              <a:t>bold</a:t>
            </a:r>
            <a:r>
              <a:rPr lang="it-IT" sz="2400" b="1" dirty="0"/>
              <a:t> plan</a:t>
            </a:r>
          </a:p>
          <a:p>
            <a:pPr algn="just"/>
            <a:r>
              <a:rPr lang="it-IT" sz="2400" dirty="0"/>
              <a:t>For </a:t>
            </a:r>
            <a:r>
              <a:rPr lang="it-IT" sz="2400" dirty="0" err="1"/>
              <a:t>example</a:t>
            </a:r>
            <a:r>
              <a:rPr lang="it-IT" sz="2400" dirty="0"/>
              <a:t>, </a:t>
            </a:r>
            <a:r>
              <a:rPr lang="it-IT" sz="2400" dirty="0" err="1"/>
              <a:t>they</a:t>
            </a:r>
            <a:r>
              <a:rPr lang="it-IT" sz="2400" dirty="0"/>
              <a:t> </a:t>
            </a:r>
            <a:r>
              <a:rPr lang="it-IT" sz="2400" dirty="0" err="1"/>
              <a:t>may</a:t>
            </a:r>
            <a:r>
              <a:rPr lang="it-IT" sz="2400" dirty="0"/>
              <a:t> </a:t>
            </a:r>
            <a:r>
              <a:rPr lang="it-IT" sz="2400" b="1" dirty="0"/>
              <a:t>help </a:t>
            </a:r>
            <a:r>
              <a:rPr lang="it-IT" sz="2400" b="1" dirty="0" err="1"/>
              <a:t>you</a:t>
            </a:r>
            <a:r>
              <a:rPr lang="it-IT" sz="2400" b="1" dirty="0"/>
              <a:t> </a:t>
            </a:r>
            <a:r>
              <a:rPr lang="it-IT" sz="2400" b="1" dirty="0" err="1"/>
              <a:t>brainstorm</a:t>
            </a:r>
            <a:r>
              <a:rPr lang="it-IT" sz="2400" b="1" dirty="0"/>
              <a:t> </a:t>
            </a:r>
            <a:r>
              <a:rPr lang="it-IT" sz="2400" b="1" dirty="0" err="1"/>
              <a:t>your</a:t>
            </a:r>
            <a:r>
              <a:rPr lang="it-IT" sz="2400" b="1" dirty="0"/>
              <a:t> long-</a:t>
            </a:r>
            <a:r>
              <a:rPr lang="it-IT" sz="2400" b="1" dirty="0" err="1"/>
              <a:t>term</a:t>
            </a:r>
            <a:r>
              <a:rPr lang="it-IT" sz="2400" b="1" dirty="0"/>
              <a:t> goals and </a:t>
            </a:r>
            <a:r>
              <a:rPr lang="it-IT" sz="2400" b="1" dirty="0" err="1"/>
              <a:t>establish</a:t>
            </a:r>
            <a:r>
              <a:rPr lang="it-IT" sz="2400" b="1" dirty="0"/>
              <a:t> </a:t>
            </a:r>
            <a:r>
              <a:rPr lang="it-IT" sz="2400" b="1" dirty="0" err="1"/>
              <a:t>smaller</a:t>
            </a:r>
            <a:r>
              <a:rPr lang="it-IT" sz="2400" b="1" dirty="0"/>
              <a:t> short-</a:t>
            </a:r>
            <a:r>
              <a:rPr lang="it-IT" sz="2400" b="1" dirty="0" err="1"/>
              <a:t>term</a:t>
            </a:r>
            <a:r>
              <a:rPr lang="it-IT" sz="2400" b="1" dirty="0"/>
              <a:t> </a:t>
            </a:r>
            <a:r>
              <a:rPr lang="it-IT" sz="2400" b="1" dirty="0" err="1"/>
              <a:t>objectives</a:t>
            </a:r>
            <a:r>
              <a:rPr lang="it-IT" sz="2400" b="1" dirty="0"/>
              <a:t> </a:t>
            </a:r>
            <a:r>
              <a:rPr lang="it-IT" sz="2400" dirty="0" err="1"/>
              <a:t>that</a:t>
            </a:r>
            <a:r>
              <a:rPr lang="it-IT" sz="2400" dirty="0"/>
              <a:t> can help </a:t>
            </a:r>
            <a:r>
              <a:rPr lang="it-IT" sz="2400" dirty="0" err="1"/>
              <a:t>you</a:t>
            </a:r>
            <a:r>
              <a:rPr lang="it-IT" sz="2400" dirty="0"/>
              <a:t> </a:t>
            </a:r>
            <a:r>
              <a:rPr lang="it-IT" sz="2400" dirty="0" err="1"/>
              <a:t>reach</a:t>
            </a:r>
            <a:r>
              <a:rPr lang="it-IT" sz="2400" dirty="0"/>
              <a:t> </a:t>
            </a:r>
            <a:r>
              <a:rPr lang="it-IT" sz="2400" dirty="0" err="1"/>
              <a:t>your</a:t>
            </a:r>
            <a:r>
              <a:rPr lang="it-IT" sz="2400" dirty="0"/>
              <a:t> career </a:t>
            </a:r>
            <a:r>
              <a:rPr lang="it-IT" sz="2400" dirty="0" err="1"/>
              <a:t>aspirations</a:t>
            </a:r>
            <a:r>
              <a:rPr lang="it-IT" sz="2400" dirty="0"/>
              <a:t>.</a:t>
            </a:r>
          </a:p>
          <a:p>
            <a:endParaRPr lang="it-IT" dirty="0"/>
          </a:p>
        </p:txBody>
      </p:sp>
      <p:pic>
        <p:nvPicPr>
          <p:cNvPr id="10" name="Immagine 9">
            <a:extLst>
              <a:ext uri="{FF2B5EF4-FFF2-40B4-BE49-F238E27FC236}">
                <a16:creationId xmlns:a16="http://schemas.microsoft.com/office/drawing/2014/main" id="{7F56A8C2-0BE2-4435-16BC-4C46CC74F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497" y="3861066"/>
            <a:ext cx="2847975" cy="1600200"/>
          </a:xfrm>
          <a:prstGeom prst="rect">
            <a:avLst/>
          </a:prstGeom>
        </p:spPr>
      </p:pic>
      <p:pic>
        <p:nvPicPr>
          <p:cNvPr id="12" name="Immagine 11" descr="Immagine che contiene Sito Web&#10;&#10;Descrizione generata automaticamente">
            <a:extLst>
              <a:ext uri="{FF2B5EF4-FFF2-40B4-BE49-F238E27FC236}">
                <a16:creationId xmlns:a16="http://schemas.microsoft.com/office/drawing/2014/main" id="{9DB29D1D-ACCE-468F-C857-3456E54F9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7163" y="3857414"/>
            <a:ext cx="2466975" cy="1847850"/>
          </a:xfrm>
          <a:prstGeom prst="rect">
            <a:avLst/>
          </a:prstGeom>
        </p:spPr>
      </p:pic>
    </p:spTree>
    <p:extLst>
      <p:ext uri="{BB962C8B-B14F-4D97-AF65-F5344CB8AC3E}">
        <p14:creationId xmlns:p14="http://schemas.microsoft.com/office/powerpoint/2010/main" val="4140467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2">
            <a:alphaModFix amt="50000"/>
          </a:blip>
          <a:srcRect t="14122"/>
          <a:stretch/>
        </p:blipFill>
        <p:spPr>
          <a:xfrm>
            <a:off x="0" y="10"/>
            <a:ext cx="12191980" cy="6857990"/>
          </a:xfrm>
          <a:prstGeom prst="rect">
            <a:avLst/>
          </a:prstGeom>
        </p:spPr>
      </p:pic>
      <p:sp>
        <p:nvSpPr>
          <p:cNvPr id="2" name="CasellaDiTesto 1">
            <a:extLst>
              <a:ext uri="{FF2B5EF4-FFF2-40B4-BE49-F238E27FC236}">
                <a16:creationId xmlns:a16="http://schemas.microsoft.com/office/drawing/2014/main" id="{7189B3F9-0102-3116-D96E-385EA50CA27C}"/>
              </a:ext>
            </a:extLst>
          </p:cNvPr>
          <p:cNvSpPr txBox="1"/>
          <p:nvPr/>
        </p:nvSpPr>
        <p:spPr>
          <a:xfrm>
            <a:off x="3108960" y="1167618"/>
            <a:ext cx="53738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605B0B1D-6CE9-4D2B-8E2A-5E94AD1687C0}"/>
              </a:ext>
            </a:extLst>
          </p:cNvPr>
          <p:cNvSpPr txBox="1"/>
          <p:nvPr/>
        </p:nvSpPr>
        <p:spPr>
          <a:xfrm>
            <a:off x="1524000" y="1167618"/>
            <a:ext cx="716844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CasellaDiTesto 2">
            <a:extLst>
              <a:ext uri="{FF2B5EF4-FFF2-40B4-BE49-F238E27FC236}">
                <a16:creationId xmlns:a16="http://schemas.microsoft.com/office/drawing/2014/main" id="{1DF858E1-2F4F-EC4D-BDDA-83A2434B3462}"/>
              </a:ext>
            </a:extLst>
          </p:cNvPr>
          <p:cNvSpPr txBox="1"/>
          <p:nvPr/>
        </p:nvSpPr>
        <p:spPr>
          <a:xfrm>
            <a:off x="1112520" y="1813949"/>
            <a:ext cx="6355080" cy="3693319"/>
          </a:xfrm>
          <a:prstGeom prst="rect">
            <a:avLst/>
          </a:prstGeom>
          <a:noFill/>
        </p:spPr>
        <p:txBody>
          <a:bodyPr wrap="square" rtlCol="0">
            <a:spAutoFit/>
          </a:bodyPr>
          <a:lstStyle/>
          <a:p>
            <a:pPr marR="0" lvl="0" algn="just" defTabSz="457200" rtl="0" eaLnBrk="1" fontAlgn="auto" latinLnBrk="0" hangingPunct="1">
              <a:lnSpc>
                <a:spcPct val="100000"/>
              </a:lnSpc>
              <a:spcBef>
                <a:spcPts val="0"/>
              </a:spcBef>
              <a:spcAft>
                <a:spcPts val="0"/>
              </a:spcAft>
              <a:buClrTx/>
              <a:buSzTx/>
              <a:tabLst/>
              <a:defRPr/>
            </a:pP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Career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counsellors</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can help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you</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grow</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in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your</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current</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position</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For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example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if</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you're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 leader in an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organisation</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they</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can help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enhance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your</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leadership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abilities</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 career coach can help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identify</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your</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skills and key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strengths</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plus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areas</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that</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can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improve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further</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by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paying</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attention</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to the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areas</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where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you're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most</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productive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and giving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honest</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feedback in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areas</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where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may</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improve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a:t>
            </a:r>
          </a:p>
          <a:p>
            <a:endParaRPr lang="it-IT" dirty="0"/>
          </a:p>
        </p:txBody>
      </p:sp>
      <p:pic>
        <p:nvPicPr>
          <p:cNvPr id="8" name="Immagine 7" descr="Immagine che contiene testo&#10;&#10;Descrizione generata automaticamente">
            <a:extLst>
              <a:ext uri="{FF2B5EF4-FFF2-40B4-BE49-F238E27FC236}">
                <a16:creationId xmlns:a16="http://schemas.microsoft.com/office/drawing/2014/main" id="{7AD0C1F2-FF22-4F89-92DD-CCC6E0445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3875" y="2417086"/>
            <a:ext cx="2705100" cy="1685925"/>
          </a:xfrm>
          <a:prstGeom prst="rect">
            <a:avLst/>
          </a:prstGeom>
        </p:spPr>
      </p:pic>
      <p:sp>
        <p:nvSpPr>
          <p:cNvPr id="5" name="CasellaDiTesto 4">
            <a:extLst>
              <a:ext uri="{FF2B5EF4-FFF2-40B4-BE49-F238E27FC236}">
                <a16:creationId xmlns:a16="http://schemas.microsoft.com/office/drawing/2014/main" id="{EC58269A-39F6-9730-7D3F-2E4BB9422285}"/>
              </a:ext>
            </a:extLst>
          </p:cNvPr>
          <p:cNvSpPr txBox="1"/>
          <p:nvPr/>
        </p:nvSpPr>
        <p:spPr>
          <a:xfrm>
            <a:off x="2899334" y="763521"/>
            <a:ext cx="5533103" cy="800219"/>
          </a:xfrm>
          <a:prstGeom prst="rect">
            <a:avLst/>
          </a:prstGeom>
          <a:noFill/>
        </p:spPr>
        <p:txBody>
          <a:bodyPr wrap="square" rtlCol="0">
            <a:spAutoFit/>
          </a:bodyPr>
          <a:lstStyle/>
          <a:p>
            <a:r>
              <a:rPr kumimoji="0" lang="it-IT" sz="2800" b="1" i="0" u="none" strike="noStrike" kern="1200" cap="none" spc="0" normalizeH="0" baseline="0" noProof="0" dirty="0" err="1">
                <a:ln>
                  <a:noFill/>
                </a:ln>
                <a:solidFill>
                  <a:srgbClr val="000000"/>
                </a:solidFill>
                <a:effectLst/>
                <a:uLnTx/>
                <a:uFillTx/>
                <a:latin typeface="Calibri" panose="020F0502020204030204"/>
                <a:ea typeface="+mn-ea"/>
                <a:cs typeface="+mn-cs"/>
              </a:rPr>
              <a:t>Enhancing</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800" b="1" i="0" u="none" strike="noStrike" kern="1200" cap="none" spc="0" normalizeH="0" baseline="0" noProof="0" dirty="0" err="1">
                <a:ln>
                  <a:noFill/>
                </a:ln>
                <a:solidFill>
                  <a:srgbClr val="000000"/>
                </a:solidFill>
                <a:effectLst/>
                <a:uLnTx/>
                <a:uFillTx/>
                <a:latin typeface="Calibri" panose="020F0502020204030204"/>
                <a:ea typeface="+mn-ea"/>
                <a:cs typeface="+mn-cs"/>
              </a:rPr>
              <a:t>your</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mn-cs"/>
              </a:rPr>
              <a:t> leadership skills</a:t>
            </a:r>
          </a:p>
          <a:p>
            <a:endParaRPr lang="it-IT" dirty="0"/>
          </a:p>
        </p:txBody>
      </p:sp>
    </p:spTree>
    <p:extLst>
      <p:ext uri="{BB962C8B-B14F-4D97-AF65-F5344CB8AC3E}">
        <p14:creationId xmlns:p14="http://schemas.microsoft.com/office/powerpoint/2010/main" val="223430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2">
            <a:alphaModFix amt="50000"/>
          </a:blip>
          <a:srcRect t="14122"/>
          <a:stretch/>
        </p:blipFill>
        <p:spPr>
          <a:xfrm>
            <a:off x="-79024" y="10"/>
            <a:ext cx="12271023" cy="6857990"/>
          </a:xfrm>
          <a:prstGeom prst="rect">
            <a:avLst/>
          </a:prstGeom>
        </p:spPr>
      </p:pic>
      <p:sp>
        <p:nvSpPr>
          <p:cNvPr id="2" name="CasellaDiTesto 1">
            <a:extLst>
              <a:ext uri="{FF2B5EF4-FFF2-40B4-BE49-F238E27FC236}">
                <a16:creationId xmlns:a16="http://schemas.microsoft.com/office/drawing/2014/main" id="{7189B3F9-0102-3116-D96E-385EA50CA27C}"/>
              </a:ext>
            </a:extLst>
          </p:cNvPr>
          <p:cNvSpPr txBox="1"/>
          <p:nvPr/>
        </p:nvSpPr>
        <p:spPr>
          <a:xfrm>
            <a:off x="3108960" y="1167618"/>
            <a:ext cx="5373858" cy="369332"/>
          </a:xfrm>
          <a:prstGeom prst="rect">
            <a:avLst/>
          </a:prstGeom>
          <a:noFill/>
        </p:spPr>
        <p:txBody>
          <a:bodyPr wrap="square" rtlCol="0">
            <a:spAutoFit/>
          </a:bodyPr>
          <a:lstStyle/>
          <a:p>
            <a:endParaRPr lang="it-IT" dirty="0"/>
          </a:p>
        </p:txBody>
      </p:sp>
      <p:sp>
        <p:nvSpPr>
          <p:cNvPr id="6" name="CasellaDiTesto 5">
            <a:extLst>
              <a:ext uri="{FF2B5EF4-FFF2-40B4-BE49-F238E27FC236}">
                <a16:creationId xmlns:a16="http://schemas.microsoft.com/office/drawing/2014/main" id="{605B0B1D-6CE9-4D2B-8E2A-5E94AD1687C0}"/>
              </a:ext>
            </a:extLst>
          </p:cNvPr>
          <p:cNvSpPr txBox="1"/>
          <p:nvPr/>
        </p:nvSpPr>
        <p:spPr>
          <a:xfrm>
            <a:off x="1524000" y="1167618"/>
            <a:ext cx="7168444" cy="646331"/>
          </a:xfrm>
          <a:prstGeom prst="rect">
            <a:avLst/>
          </a:prstGeom>
          <a:noFill/>
        </p:spPr>
        <p:txBody>
          <a:bodyPr wrap="square" rtlCol="0">
            <a:spAutoFit/>
          </a:bodyPr>
          <a:lstStyle/>
          <a:p>
            <a:endParaRPr lang="it-IT" b="1" dirty="0"/>
          </a:p>
          <a:p>
            <a:endParaRPr lang="it-IT" dirty="0"/>
          </a:p>
        </p:txBody>
      </p:sp>
      <p:sp>
        <p:nvSpPr>
          <p:cNvPr id="7" name="Segnaposto contenuto 6">
            <a:extLst>
              <a:ext uri="{FF2B5EF4-FFF2-40B4-BE49-F238E27FC236}">
                <a16:creationId xmlns:a16="http://schemas.microsoft.com/office/drawing/2014/main" id="{2B481CA0-084D-9E59-53C6-E0C862F80271}"/>
              </a:ext>
            </a:extLst>
          </p:cNvPr>
          <p:cNvSpPr>
            <a:spLocks noGrp="1"/>
          </p:cNvSpPr>
          <p:nvPr>
            <p:ph sz="half" idx="1"/>
          </p:nvPr>
        </p:nvSpPr>
        <p:spPr/>
        <p:txBody>
          <a:bodyPr>
            <a:normAutofit/>
          </a:bodyPr>
          <a:lstStyle/>
          <a:p>
            <a:pPr algn="just"/>
            <a:r>
              <a:rPr lang="it-IT" sz="2400" b="1" dirty="0" err="1">
                <a:solidFill>
                  <a:schemeClr val="tx1"/>
                </a:solidFill>
              </a:rPr>
              <a:t>Trying</a:t>
            </a:r>
            <a:r>
              <a:rPr lang="it-IT" sz="2400" b="1" dirty="0">
                <a:solidFill>
                  <a:schemeClr val="tx1"/>
                </a:solidFill>
              </a:rPr>
              <a:t> to </a:t>
            </a:r>
            <a:r>
              <a:rPr lang="it-IT" sz="2400" b="1" dirty="0" err="1">
                <a:solidFill>
                  <a:schemeClr val="tx1"/>
                </a:solidFill>
              </a:rPr>
              <a:t>find</a:t>
            </a:r>
            <a:r>
              <a:rPr lang="it-IT" sz="2400" b="1" dirty="0">
                <a:solidFill>
                  <a:schemeClr val="tx1"/>
                </a:solidFill>
              </a:rPr>
              <a:t> a cultural match</a:t>
            </a:r>
          </a:p>
          <a:p>
            <a:pPr algn="just"/>
            <a:r>
              <a:rPr lang="it-IT" sz="2400" dirty="0" err="1">
                <a:solidFill>
                  <a:schemeClr val="tx1"/>
                </a:solidFill>
              </a:rPr>
              <a:t>It's</a:t>
            </a:r>
            <a:r>
              <a:rPr lang="it-IT" sz="2400" dirty="0">
                <a:solidFill>
                  <a:schemeClr val="tx1"/>
                </a:solidFill>
              </a:rPr>
              <a:t> </a:t>
            </a:r>
            <a:r>
              <a:rPr lang="it-IT" sz="2400" dirty="0" err="1">
                <a:solidFill>
                  <a:schemeClr val="tx1"/>
                </a:solidFill>
              </a:rPr>
              <a:t>possible</a:t>
            </a:r>
            <a:r>
              <a:rPr lang="it-IT" sz="2400" dirty="0">
                <a:solidFill>
                  <a:schemeClr val="tx1"/>
                </a:solidFill>
              </a:rPr>
              <a:t> </a:t>
            </a:r>
            <a:r>
              <a:rPr lang="it-IT" sz="2400" dirty="0" err="1">
                <a:solidFill>
                  <a:schemeClr val="tx1"/>
                </a:solidFill>
              </a:rPr>
              <a:t>that</a:t>
            </a:r>
            <a:r>
              <a:rPr lang="it-IT" sz="2400" dirty="0">
                <a:solidFill>
                  <a:schemeClr val="tx1"/>
                </a:solidFill>
              </a:rPr>
              <a:t> </a:t>
            </a:r>
            <a:r>
              <a:rPr lang="it-IT" sz="2400" dirty="0" err="1">
                <a:solidFill>
                  <a:schemeClr val="tx1"/>
                </a:solidFill>
              </a:rPr>
              <a:t>you're</a:t>
            </a:r>
            <a:r>
              <a:rPr lang="it-IT" sz="2400" dirty="0">
                <a:solidFill>
                  <a:schemeClr val="tx1"/>
                </a:solidFill>
              </a:rPr>
              <a:t> </a:t>
            </a:r>
            <a:r>
              <a:rPr lang="it-IT" sz="2400" dirty="0" err="1">
                <a:solidFill>
                  <a:schemeClr val="tx1"/>
                </a:solidFill>
              </a:rPr>
              <a:t>not</a:t>
            </a:r>
            <a:r>
              <a:rPr lang="it-IT" sz="2400" dirty="0">
                <a:solidFill>
                  <a:schemeClr val="tx1"/>
                </a:solidFill>
              </a:rPr>
              <a:t> </a:t>
            </a:r>
            <a:r>
              <a:rPr lang="it-IT" sz="2400" dirty="0" err="1">
                <a:solidFill>
                  <a:schemeClr val="tx1"/>
                </a:solidFill>
              </a:rPr>
              <a:t>compatible</a:t>
            </a:r>
            <a:r>
              <a:rPr lang="it-IT" sz="2400" dirty="0">
                <a:solidFill>
                  <a:schemeClr val="tx1"/>
                </a:solidFill>
              </a:rPr>
              <a:t> with </a:t>
            </a:r>
            <a:r>
              <a:rPr lang="it-IT" sz="2400" dirty="0" err="1">
                <a:solidFill>
                  <a:schemeClr val="tx1"/>
                </a:solidFill>
              </a:rPr>
              <a:t>your</a:t>
            </a:r>
            <a:r>
              <a:rPr lang="it-IT" sz="2400" dirty="0">
                <a:solidFill>
                  <a:schemeClr val="tx1"/>
                </a:solidFill>
              </a:rPr>
              <a:t> </a:t>
            </a:r>
            <a:r>
              <a:rPr lang="it-IT" sz="2400" dirty="0" err="1">
                <a:solidFill>
                  <a:schemeClr val="tx1"/>
                </a:solidFill>
              </a:rPr>
              <a:t>workplace's</a:t>
            </a:r>
            <a:r>
              <a:rPr lang="it-IT" sz="2400" dirty="0">
                <a:solidFill>
                  <a:schemeClr val="tx1"/>
                </a:solidFill>
              </a:rPr>
              <a:t> culture. A career </a:t>
            </a:r>
            <a:r>
              <a:rPr lang="it-IT" sz="2400" dirty="0" err="1">
                <a:solidFill>
                  <a:schemeClr val="tx1"/>
                </a:solidFill>
              </a:rPr>
              <a:t>counsellor</a:t>
            </a:r>
            <a:r>
              <a:rPr lang="it-IT" sz="2400" dirty="0">
                <a:solidFill>
                  <a:schemeClr val="tx1"/>
                </a:solidFill>
              </a:rPr>
              <a:t> can </a:t>
            </a:r>
            <a:r>
              <a:rPr lang="it-IT" sz="2400" dirty="0" err="1">
                <a:solidFill>
                  <a:schemeClr val="tx1"/>
                </a:solidFill>
              </a:rPr>
              <a:t>objectively</a:t>
            </a:r>
            <a:r>
              <a:rPr lang="it-IT" sz="2400" dirty="0">
                <a:solidFill>
                  <a:schemeClr val="tx1"/>
                </a:solidFill>
              </a:rPr>
              <a:t> </a:t>
            </a:r>
            <a:r>
              <a:rPr lang="it-IT" sz="2400" b="1" dirty="0" err="1">
                <a:solidFill>
                  <a:schemeClr val="tx1"/>
                </a:solidFill>
              </a:rPr>
              <a:t>assess</a:t>
            </a:r>
            <a:r>
              <a:rPr lang="it-IT" sz="2400" b="1" dirty="0">
                <a:solidFill>
                  <a:schemeClr val="tx1"/>
                </a:solidFill>
              </a:rPr>
              <a:t> </a:t>
            </a:r>
            <a:r>
              <a:rPr lang="it-IT" sz="2400" b="1" dirty="0" err="1">
                <a:solidFill>
                  <a:schemeClr val="tx1"/>
                </a:solidFill>
              </a:rPr>
              <a:t>your</a:t>
            </a:r>
            <a:r>
              <a:rPr lang="it-IT" sz="2400" b="1" dirty="0">
                <a:solidFill>
                  <a:schemeClr val="tx1"/>
                </a:solidFill>
              </a:rPr>
              <a:t> </a:t>
            </a:r>
            <a:r>
              <a:rPr lang="it-IT" sz="2400" b="1" dirty="0" err="1">
                <a:solidFill>
                  <a:schemeClr val="tx1"/>
                </a:solidFill>
              </a:rPr>
              <a:t>personality</a:t>
            </a:r>
            <a:r>
              <a:rPr lang="it-IT" sz="2400" b="1" dirty="0">
                <a:solidFill>
                  <a:schemeClr val="tx1"/>
                </a:solidFill>
              </a:rPr>
              <a:t>,</a:t>
            </a:r>
            <a:r>
              <a:rPr lang="it-IT" sz="2400" dirty="0">
                <a:solidFill>
                  <a:schemeClr val="tx1"/>
                </a:solidFill>
              </a:rPr>
              <a:t> </a:t>
            </a:r>
            <a:r>
              <a:rPr lang="it-IT" sz="2400" dirty="0" err="1">
                <a:solidFill>
                  <a:schemeClr val="tx1"/>
                </a:solidFill>
              </a:rPr>
              <a:t>which</a:t>
            </a:r>
            <a:r>
              <a:rPr lang="it-IT" sz="2400" dirty="0">
                <a:solidFill>
                  <a:schemeClr val="tx1"/>
                </a:solidFill>
              </a:rPr>
              <a:t> can assist </a:t>
            </a:r>
            <a:r>
              <a:rPr lang="it-IT" sz="2400" dirty="0" err="1">
                <a:solidFill>
                  <a:schemeClr val="tx1"/>
                </a:solidFill>
              </a:rPr>
              <a:t>you</a:t>
            </a:r>
            <a:r>
              <a:rPr lang="it-IT" sz="2400" dirty="0">
                <a:solidFill>
                  <a:schemeClr val="tx1"/>
                </a:solidFill>
              </a:rPr>
              <a:t> in </a:t>
            </a:r>
            <a:r>
              <a:rPr lang="it-IT" sz="2400" dirty="0" err="1">
                <a:solidFill>
                  <a:schemeClr val="tx1"/>
                </a:solidFill>
              </a:rPr>
              <a:t>determining</a:t>
            </a:r>
            <a:r>
              <a:rPr lang="it-IT" sz="2400" dirty="0">
                <a:solidFill>
                  <a:schemeClr val="tx1"/>
                </a:solidFill>
              </a:rPr>
              <a:t> </a:t>
            </a:r>
            <a:r>
              <a:rPr lang="it-IT" sz="2400" dirty="0" err="1">
                <a:solidFill>
                  <a:schemeClr val="tx1"/>
                </a:solidFill>
              </a:rPr>
              <a:t>whether</a:t>
            </a:r>
            <a:r>
              <a:rPr lang="it-IT" sz="2400" dirty="0">
                <a:solidFill>
                  <a:schemeClr val="tx1"/>
                </a:solidFill>
              </a:rPr>
              <a:t> </a:t>
            </a:r>
            <a:r>
              <a:rPr lang="it-IT" sz="2400" dirty="0" err="1">
                <a:solidFill>
                  <a:schemeClr val="tx1"/>
                </a:solidFill>
              </a:rPr>
              <a:t>your</a:t>
            </a:r>
            <a:r>
              <a:rPr lang="it-IT" sz="2400" dirty="0">
                <a:solidFill>
                  <a:schemeClr val="tx1"/>
                </a:solidFill>
              </a:rPr>
              <a:t> </a:t>
            </a:r>
            <a:r>
              <a:rPr lang="it-IT" sz="2400" dirty="0" err="1">
                <a:solidFill>
                  <a:schemeClr val="tx1"/>
                </a:solidFill>
              </a:rPr>
              <a:t>current</a:t>
            </a:r>
            <a:r>
              <a:rPr lang="it-IT" sz="2400" dirty="0">
                <a:solidFill>
                  <a:schemeClr val="tx1"/>
                </a:solidFill>
              </a:rPr>
              <a:t> </a:t>
            </a:r>
            <a:r>
              <a:rPr lang="it-IT" sz="2400" dirty="0" err="1">
                <a:solidFill>
                  <a:schemeClr val="tx1"/>
                </a:solidFill>
              </a:rPr>
              <a:t>workplace</a:t>
            </a:r>
            <a:r>
              <a:rPr lang="it-IT" sz="2400" dirty="0">
                <a:solidFill>
                  <a:schemeClr val="tx1"/>
                </a:solidFill>
              </a:rPr>
              <a:t> culture </a:t>
            </a:r>
            <a:r>
              <a:rPr lang="it-IT" sz="2400" dirty="0" err="1">
                <a:solidFill>
                  <a:schemeClr val="tx1"/>
                </a:solidFill>
              </a:rPr>
              <a:t>is</a:t>
            </a:r>
            <a:r>
              <a:rPr lang="it-IT" sz="2400" dirty="0">
                <a:solidFill>
                  <a:schemeClr val="tx1"/>
                </a:solidFill>
              </a:rPr>
              <a:t> the best </a:t>
            </a:r>
            <a:r>
              <a:rPr lang="it-IT" sz="2400" dirty="0" err="1">
                <a:solidFill>
                  <a:schemeClr val="tx1"/>
                </a:solidFill>
              </a:rPr>
              <a:t>environment</a:t>
            </a:r>
            <a:r>
              <a:rPr lang="it-IT" sz="2400" dirty="0">
                <a:solidFill>
                  <a:schemeClr val="tx1"/>
                </a:solidFill>
              </a:rPr>
              <a:t> for </a:t>
            </a:r>
            <a:r>
              <a:rPr lang="it-IT" sz="2400" dirty="0" err="1">
                <a:solidFill>
                  <a:schemeClr val="tx1"/>
                </a:solidFill>
              </a:rPr>
              <a:t>you</a:t>
            </a:r>
            <a:r>
              <a:rPr lang="it-IT" sz="2400" dirty="0">
                <a:solidFill>
                  <a:schemeClr val="tx1"/>
                </a:solidFill>
              </a:rPr>
              <a:t>.</a:t>
            </a:r>
          </a:p>
          <a:p>
            <a:endParaRPr lang="it-IT" dirty="0"/>
          </a:p>
        </p:txBody>
      </p:sp>
      <p:sp>
        <p:nvSpPr>
          <p:cNvPr id="8" name="Segnaposto contenuto 7">
            <a:extLst>
              <a:ext uri="{FF2B5EF4-FFF2-40B4-BE49-F238E27FC236}">
                <a16:creationId xmlns:a16="http://schemas.microsoft.com/office/drawing/2014/main" id="{1CF33E38-BBA9-BDBF-40DD-3DA3378F5EB3}"/>
              </a:ext>
            </a:extLst>
          </p:cNvPr>
          <p:cNvSpPr>
            <a:spLocks noGrp="1"/>
          </p:cNvSpPr>
          <p:nvPr>
            <p:ph sz="half" idx="2"/>
          </p:nvPr>
        </p:nvSpPr>
        <p:spPr/>
        <p:txBody>
          <a:bodyPr>
            <a:normAutofit/>
          </a:bodyPr>
          <a:lstStyle/>
          <a:p>
            <a:pPr algn="just"/>
            <a:r>
              <a:rPr lang="it-IT" sz="2400" b="1" dirty="0" err="1">
                <a:solidFill>
                  <a:schemeClr val="tx1"/>
                </a:solidFill>
              </a:rPr>
              <a:t>Evaluating</a:t>
            </a:r>
            <a:r>
              <a:rPr lang="it-IT" sz="2400" b="1" dirty="0">
                <a:solidFill>
                  <a:schemeClr val="tx1"/>
                </a:solidFill>
              </a:rPr>
              <a:t> a </a:t>
            </a:r>
            <a:r>
              <a:rPr lang="it-IT" sz="2400" b="1" dirty="0" err="1">
                <a:solidFill>
                  <a:schemeClr val="tx1"/>
                </a:solidFill>
              </a:rPr>
              <a:t>conflict</a:t>
            </a:r>
            <a:r>
              <a:rPr lang="it-IT" sz="2400" b="1" dirty="0">
                <a:solidFill>
                  <a:schemeClr val="tx1"/>
                </a:solidFill>
              </a:rPr>
              <a:t> </a:t>
            </a:r>
            <a:r>
              <a:rPr lang="it-IT" sz="2400" b="1" dirty="0" err="1">
                <a:solidFill>
                  <a:schemeClr val="tx1"/>
                </a:solidFill>
              </a:rPr>
              <a:t>at</a:t>
            </a:r>
            <a:r>
              <a:rPr lang="it-IT" sz="2400" b="1" dirty="0">
                <a:solidFill>
                  <a:schemeClr val="tx1"/>
                </a:solidFill>
              </a:rPr>
              <a:t> work</a:t>
            </a:r>
          </a:p>
          <a:p>
            <a:pPr algn="just"/>
            <a:r>
              <a:rPr lang="it-IT" sz="2400" dirty="0">
                <a:solidFill>
                  <a:schemeClr val="tx1"/>
                </a:solidFill>
              </a:rPr>
              <a:t>A career coach can serve </a:t>
            </a:r>
            <a:r>
              <a:rPr lang="it-IT" sz="2400" dirty="0" err="1">
                <a:solidFill>
                  <a:schemeClr val="tx1"/>
                </a:solidFill>
              </a:rPr>
              <a:t>as</a:t>
            </a:r>
            <a:r>
              <a:rPr lang="it-IT" sz="2400" dirty="0">
                <a:solidFill>
                  <a:schemeClr val="tx1"/>
                </a:solidFill>
              </a:rPr>
              <a:t> a </a:t>
            </a:r>
            <a:r>
              <a:rPr lang="it-IT" sz="2400" dirty="0" err="1">
                <a:solidFill>
                  <a:schemeClr val="tx1"/>
                </a:solidFill>
              </a:rPr>
              <a:t>valuable</a:t>
            </a:r>
            <a:r>
              <a:rPr lang="it-IT" sz="2400" dirty="0">
                <a:solidFill>
                  <a:schemeClr val="tx1"/>
                </a:solidFill>
              </a:rPr>
              <a:t> </a:t>
            </a:r>
            <a:r>
              <a:rPr lang="it-IT" sz="2400" dirty="0" err="1">
                <a:solidFill>
                  <a:schemeClr val="tx1"/>
                </a:solidFill>
              </a:rPr>
              <a:t>aid</a:t>
            </a:r>
            <a:r>
              <a:rPr lang="it-IT" sz="2400" dirty="0">
                <a:solidFill>
                  <a:schemeClr val="tx1"/>
                </a:solidFill>
              </a:rPr>
              <a:t> in </a:t>
            </a:r>
            <a:r>
              <a:rPr lang="it-IT" sz="2400" dirty="0" err="1">
                <a:solidFill>
                  <a:schemeClr val="tx1"/>
                </a:solidFill>
              </a:rPr>
              <a:t>helping</a:t>
            </a:r>
            <a:r>
              <a:rPr lang="it-IT" sz="2400" dirty="0">
                <a:solidFill>
                  <a:schemeClr val="tx1"/>
                </a:solidFill>
              </a:rPr>
              <a:t> </a:t>
            </a:r>
            <a:r>
              <a:rPr lang="it-IT" sz="2400" dirty="0" err="1">
                <a:solidFill>
                  <a:schemeClr val="tx1"/>
                </a:solidFill>
              </a:rPr>
              <a:t>you</a:t>
            </a:r>
            <a:r>
              <a:rPr lang="it-IT" sz="2400" dirty="0">
                <a:solidFill>
                  <a:schemeClr val="tx1"/>
                </a:solidFill>
              </a:rPr>
              <a:t> </a:t>
            </a:r>
            <a:r>
              <a:rPr lang="it-IT" sz="2400" b="1" dirty="0" err="1">
                <a:solidFill>
                  <a:schemeClr val="tx1"/>
                </a:solidFill>
              </a:rPr>
              <a:t>evaluate</a:t>
            </a:r>
            <a:r>
              <a:rPr lang="it-IT" sz="2400" b="1" dirty="0">
                <a:solidFill>
                  <a:schemeClr val="tx1"/>
                </a:solidFill>
              </a:rPr>
              <a:t> </a:t>
            </a:r>
            <a:r>
              <a:rPr lang="it-IT" sz="2400" b="1" dirty="0" err="1">
                <a:solidFill>
                  <a:schemeClr val="tx1"/>
                </a:solidFill>
              </a:rPr>
              <a:t>workplace</a:t>
            </a:r>
            <a:r>
              <a:rPr lang="it-IT" sz="2400" b="1" dirty="0">
                <a:solidFill>
                  <a:schemeClr val="tx1"/>
                </a:solidFill>
              </a:rPr>
              <a:t> </a:t>
            </a:r>
            <a:r>
              <a:rPr lang="it-IT" sz="2400" b="1" dirty="0" err="1">
                <a:solidFill>
                  <a:schemeClr val="tx1"/>
                </a:solidFill>
              </a:rPr>
              <a:t>conflicts</a:t>
            </a:r>
            <a:r>
              <a:rPr lang="it-IT" sz="2400" b="1" dirty="0">
                <a:solidFill>
                  <a:schemeClr val="tx1"/>
                </a:solidFill>
              </a:rPr>
              <a:t>. </a:t>
            </a:r>
            <a:r>
              <a:rPr lang="it-IT" sz="2400" dirty="0">
                <a:solidFill>
                  <a:schemeClr val="tx1"/>
                </a:solidFill>
              </a:rPr>
              <a:t>Your coach can be an </a:t>
            </a:r>
            <a:r>
              <a:rPr lang="it-IT" sz="2400" dirty="0" err="1">
                <a:solidFill>
                  <a:schemeClr val="tx1"/>
                </a:solidFill>
              </a:rPr>
              <a:t>impartial</a:t>
            </a:r>
            <a:r>
              <a:rPr lang="it-IT" sz="2400" dirty="0">
                <a:solidFill>
                  <a:schemeClr val="tx1"/>
                </a:solidFill>
              </a:rPr>
              <a:t> party </a:t>
            </a:r>
            <a:r>
              <a:rPr lang="it-IT" sz="2400" dirty="0" err="1">
                <a:solidFill>
                  <a:schemeClr val="tx1"/>
                </a:solidFill>
              </a:rPr>
              <a:t>who</a:t>
            </a:r>
            <a:r>
              <a:rPr lang="it-IT" sz="2400" dirty="0">
                <a:solidFill>
                  <a:schemeClr val="tx1"/>
                </a:solidFill>
              </a:rPr>
              <a:t> helps </a:t>
            </a:r>
            <a:r>
              <a:rPr lang="it-IT" sz="2400" dirty="0" err="1">
                <a:solidFill>
                  <a:schemeClr val="tx1"/>
                </a:solidFill>
              </a:rPr>
              <a:t>you</a:t>
            </a:r>
            <a:r>
              <a:rPr lang="it-IT" sz="2400" dirty="0">
                <a:solidFill>
                  <a:schemeClr val="tx1"/>
                </a:solidFill>
              </a:rPr>
              <a:t> determine the best </a:t>
            </a:r>
            <a:r>
              <a:rPr lang="it-IT" sz="2400" dirty="0" err="1">
                <a:solidFill>
                  <a:schemeClr val="tx1"/>
                </a:solidFill>
              </a:rPr>
              <a:t>course</a:t>
            </a:r>
            <a:r>
              <a:rPr lang="it-IT" sz="2400" dirty="0">
                <a:solidFill>
                  <a:schemeClr val="tx1"/>
                </a:solidFill>
              </a:rPr>
              <a:t> of action to </a:t>
            </a:r>
            <a:r>
              <a:rPr lang="it-IT" sz="2400" dirty="0" err="1">
                <a:solidFill>
                  <a:schemeClr val="tx1"/>
                </a:solidFill>
              </a:rPr>
              <a:t>resolve</a:t>
            </a:r>
            <a:r>
              <a:rPr lang="it-IT" sz="2400" dirty="0">
                <a:solidFill>
                  <a:schemeClr val="tx1"/>
                </a:solidFill>
              </a:rPr>
              <a:t> work-</a:t>
            </a:r>
            <a:r>
              <a:rPr lang="it-IT" sz="2400" dirty="0" err="1">
                <a:solidFill>
                  <a:schemeClr val="tx1"/>
                </a:solidFill>
              </a:rPr>
              <a:t>related</a:t>
            </a:r>
            <a:r>
              <a:rPr lang="it-IT" sz="2400" dirty="0">
                <a:solidFill>
                  <a:schemeClr val="tx1"/>
                </a:solidFill>
              </a:rPr>
              <a:t> </a:t>
            </a:r>
            <a:r>
              <a:rPr lang="it-IT" sz="2400" dirty="0" err="1">
                <a:solidFill>
                  <a:schemeClr val="tx1"/>
                </a:solidFill>
              </a:rPr>
              <a:t>tension</a:t>
            </a:r>
            <a:r>
              <a:rPr lang="it-IT" sz="2400" dirty="0">
                <a:solidFill>
                  <a:schemeClr val="tx1"/>
                </a:solidFill>
              </a:rPr>
              <a:t>. For </a:t>
            </a:r>
            <a:r>
              <a:rPr lang="it-IT" sz="2400" dirty="0" err="1">
                <a:solidFill>
                  <a:schemeClr val="tx1"/>
                </a:solidFill>
              </a:rPr>
              <a:t>example</a:t>
            </a:r>
            <a:r>
              <a:rPr lang="it-IT" sz="2400" dirty="0">
                <a:solidFill>
                  <a:schemeClr val="tx1"/>
                </a:solidFill>
              </a:rPr>
              <a:t>, </a:t>
            </a:r>
            <a:r>
              <a:rPr lang="it-IT" sz="2400" dirty="0" err="1">
                <a:solidFill>
                  <a:schemeClr val="tx1"/>
                </a:solidFill>
              </a:rPr>
              <a:t>your</a:t>
            </a:r>
            <a:r>
              <a:rPr lang="it-IT" sz="2400" dirty="0">
                <a:solidFill>
                  <a:schemeClr val="tx1"/>
                </a:solidFill>
              </a:rPr>
              <a:t> career coach </a:t>
            </a:r>
            <a:r>
              <a:rPr lang="it-IT" sz="2400" dirty="0" err="1">
                <a:solidFill>
                  <a:schemeClr val="tx1"/>
                </a:solidFill>
              </a:rPr>
              <a:t>could</a:t>
            </a:r>
            <a:r>
              <a:rPr lang="it-IT" sz="2400" dirty="0">
                <a:solidFill>
                  <a:schemeClr val="tx1"/>
                </a:solidFill>
              </a:rPr>
              <a:t> work one-on-one with </a:t>
            </a:r>
            <a:r>
              <a:rPr lang="it-IT" sz="2400" dirty="0" err="1">
                <a:solidFill>
                  <a:schemeClr val="tx1"/>
                </a:solidFill>
              </a:rPr>
              <a:t>you</a:t>
            </a:r>
            <a:r>
              <a:rPr lang="it-IT" sz="2400" dirty="0">
                <a:solidFill>
                  <a:schemeClr val="tx1"/>
                </a:solidFill>
              </a:rPr>
              <a:t> to help </a:t>
            </a:r>
            <a:r>
              <a:rPr lang="it-IT" sz="2400" dirty="0" err="1">
                <a:solidFill>
                  <a:schemeClr val="tx1"/>
                </a:solidFill>
              </a:rPr>
              <a:t>you</a:t>
            </a:r>
            <a:r>
              <a:rPr lang="it-IT" sz="2400" dirty="0">
                <a:solidFill>
                  <a:schemeClr val="tx1"/>
                </a:solidFill>
              </a:rPr>
              <a:t> decide the best strategy to </a:t>
            </a:r>
            <a:r>
              <a:rPr lang="it-IT" sz="2400" b="1" dirty="0" err="1">
                <a:solidFill>
                  <a:schemeClr val="tx1"/>
                </a:solidFill>
              </a:rPr>
              <a:t>manage</a:t>
            </a:r>
            <a:r>
              <a:rPr lang="it-IT" sz="2400" b="1" dirty="0">
                <a:solidFill>
                  <a:schemeClr val="tx1"/>
                </a:solidFill>
              </a:rPr>
              <a:t> </a:t>
            </a:r>
            <a:r>
              <a:rPr lang="it-IT" sz="2400" b="1" dirty="0" err="1">
                <a:solidFill>
                  <a:schemeClr val="tx1"/>
                </a:solidFill>
              </a:rPr>
              <a:t>conflict</a:t>
            </a:r>
            <a:r>
              <a:rPr lang="it-IT" sz="2400" b="1" dirty="0">
                <a:solidFill>
                  <a:schemeClr val="tx1"/>
                </a:solidFill>
              </a:rPr>
              <a:t>.</a:t>
            </a:r>
          </a:p>
          <a:p>
            <a:endParaRPr lang="it-IT" dirty="0"/>
          </a:p>
        </p:txBody>
      </p:sp>
    </p:spTree>
    <p:extLst>
      <p:ext uri="{BB962C8B-B14F-4D97-AF65-F5344CB8AC3E}">
        <p14:creationId xmlns:p14="http://schemas.microsoft.com/office/powerpoint/2010/main" val="1462053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3">
            <a:alphaModFix amt="50000"/>
          </a:blip>
          <a:srcRect t="14122"/>
          <a:stretch/>
        </p:blipFill>
        <p:spPr>
          <a:xfrm>
            <a:off x="0" y="0"/>
            <a:ext cx="12192000" cy="6857990"/>
          </a:xfrm>
          <a:prstGeom prst="rect">
            <a:avLst/>
          </a:prstGeom>
        </p:spPr>
      </p:pic>
      <p:sp>
        <p:nvSpPr>
          <p:cNvPr id="2" name="CasellaDiTesto 1">
            <a:extLst>
              <a:ext uri="{FF2B5EF4-FFF2-40B4-BE49-F238E27FC236}">
                <a16:creationId xmlns:a16="http://schemas.microsoft.com/office/drawing/2014/main" id="{7189B3F9-0102-3116-D96E-385EA50CA27C}"/>
              </a:ext>
            </a:extLst>
          </p:cNvPr>
          <p:cNvSpPr txBox="1"/>
          <p:nvPr/>
        </p:nvSpPr>
        <p:spPr>
          <a:xfrm>
            <a:off x="3108960" y="1167618"/>
            <a:ext cx="53738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605B0B1D-6CE9-4D2B-8E2A-5E94AD1687C0}"/>
              </a:ext>
            </a:extLst>
          </p:cNvPr>
          <p:cNvSpPr txBox="1"/>
          <p:nvPr/>
        </p:nvSpPr>
        <p:spPr>
          <a:xfrm>
            <a:off x="1704058" y="1891251"/>
            <a:ext cx="716844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CBC0FD4E-6B98-0342-CE74-B97BE7840C5F}"/>
              </a:ext>
            </a:extLst>
          </p:cNvPr>
          <p:cNvSpPr txBox="1"/>
          <p:nvPr/>
        </p:nvSpPr>
        <p:spPr>
          <a:xfrm>
            <a:off x="919968" y="2758794"/>
            <a:ext cx="7734300"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Seeking</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career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growth</a:t>
            </a:r>
            <a:endPar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A career coach can help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find</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opportunities</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to </a:t>
            </a:r>
            <a:r>
              <a:rPr kumimoji="0" lang="it-IT" sz="2400" b="1" i="0" u="none" strike="noStrike" kern="1200" cap="none" spc="0" normalizeH="0" baseline="0" noProof="0" dirty="0" err="1">
                <a:ln>
                  <a:noFill/>
                </a:ln>
                <a:solidFill>
                  <a:srgbClr val="000000"/>
                </a:solidFill>
                <a:effectLst/>
                <a:uLnTx/>
                <a:uFillTx/>
                <a:latin typeface="Calibri" panose="020F0502020204030204"/>
                <a:ea typeface="+mn-ea"/>
                <a:cs typeface="+mn-cs"/>
              </a:rPr>
              <a:t>advance</a:t>
            </a:r>
            <a:r>
              <a:rPr kumimoji="0" lang="it-IT"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in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your</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current</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workplace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by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identifying</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potential</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employers</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This</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is</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beneficial</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if</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there's</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 chance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that</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you're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overlooking</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possible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job </a:t>
            </a:r>
            <a:r>
              <a:rPr kumimoji="0" lang="it-IT" sz="2400" b="0" i="0" u="none" strike="noStrike" kern="1200" cap="none" spc="0" normalizeH="0" baseline="0" noProof="0" dirty="0" err="1">
                <a:ln>
                  <a:noFill/>
                </a:ln>
                <a:solidFill>
                  <a:srgbClr val="000000"/>
                </a:solidFill>
                <a:effectLst/>
                <a:uLnTx/>
                <a:uFillTx/>
                <a:latin typeface="Calibri" panose="020F0502020204030204"/>
                <a:ea typeface="+mn-ea"/>
                <a:cs typeface="+mn-cs"/>
              </a:rPr>
              <a:t>prospects</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lang="it-IT" dirty="0"/>
          </a:p>
        </p:txBody>
      </p:sp>
      <p:pic>
        <p:nvPicPr>
          <p:cNvPr id="8" name="Immagine 7" descr="Immagine che contiene diagramma&#10;&#10;Descrizione generata automaticamente">
            <a:extLst>
              <a:ext uri="{FF2B5EF4-FFF2-40B4-BE49-F238E27FC236}">
                <a16:creationId xmlns:a16="http://schemas.microsoft.com/office/drawing/2014/main" id="{35AF795B-836E-1D9D-2930-EB52BA974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625" y="0"/>
            <a:ext cx="5375375" cy="2305050"/>
          </a:xfrm>
          <a:prstGeom prst="rect">
            <a:avLst/>
          </a:prstGeom>
        </p:spPr>
      </p:pic>
    </p:spTree>
    <p:extLst>
      <p:ext uri="{BB962C8B-B14F-4D97-AF65-F5344CB8AC3E}">
        <p14:creationId xmlns:p14="http://schemas.microsoft.com/office/powerpoint/2010/main" val="3337069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2">
            <a:alphaModFix amt="50000"/>
          </a:blip>
          <a:srcRect l="31200" r="10579" b="2"/>
          <a:stretch/>
        </p:blipFill>
        <p:spPr>
          <a:xfrm>
            <a:off x="0" y="0"/>
            <a:ext cx="6095980" cy="6857990"/>
          </a:xfrm>
          <a:prstGeom prst="rect">
            <a:avLst/>
          </a:prstGeom>
        </p:spPr>
      </p:pic>
      <p:sp>
        <p:nvSpPr>
          <p:cNvPr id="2" name="CasellaDiTesto 1">
            <a:extLst>
              <a:ext uri="{FF2B5EF4-FFF2-40B4-BE49-F238E27FC236}">
                <a16:creationId xmlns:a16="http://schemas.microsoft.com/office/drawing/2014/main" id="{9E6F90FA-D57C-EF4E-5F63-E046913996E7}"/>
              </a:ext>
            </a:extLst>
          </p:cNvPr>
          <p:cNvSpPr txBox="1"/>
          <p:nvPr/>
        </p:nvSpPr>
        <p:spPr>
          <a:xfrm>
            <a:off x="908649" y="348170"/>
            <a:ext cx="4668061" cy="3080825"/>
          </a:xfrm>
          <a:prstGeom prst="rect">
            <a:avLst/>
          </a:prstGeom>
        </p:spPr>
        <p:txBody>
          <a:bodyPr vert="horz" lIns="91440" tIns="45720" rIns="91440" bIns="45720" rtlCol="0" anchor="ctr">
            <a:normAutofit/>
          </a:bodyPr>
          <a:lstStyle/>
          <a:p>
            <a:pPr algn="ctr" defTabSz="914400">
              <a:lnSpc>
                <a:spcPct val="120000"/>
              </a:lnSpc>
              <a:spcBef>
                <a:spcPct val="0"/>
              </a:spcBef>
              <a:spcAft>
                <a:spcPts val="600"/>
              </a:spcAft>
            </a:pPr>
            <a:r>
              <a:rPr lang="en-US" sz="2800" b="1" cap="all" spc="600" dirty="0">
                <a:effectLst/>
                <a:latin typeface="+mj-lt"/>
                <a:ea typeface="+mj-ea"/>
                <a:cs typeface="+mj-cs"/>
              </a:rPr>
              <a:t>What their expectation of career counseling should be?</a:t>
            </a:r>
            <a:endParaRPr lang="en-US" sz="2800" b="1" cap="all" spc="600" dirty="0">
              <a:latin typeface="+mj-lt"/>
              <a:ea typeface="+mj-ea"/>
              <a:cs typeface="+mj-cs"/>
            </a:endParaRPr>
          </a:p>
        </p:txBody>
      </p:sp>
      <p:pic>
        <p:nvPicPr>
          <p:cNvPr id="6" name="Immagine 5" descr="Immagine che contiene testo, statico&#10;&#10;Descrizione generata automaticamente">
            <a:extLst>
              <a:ext uri="{FF2B5EF4-FFF2-40B4-BE49-F238E27FC236}">
                <a16:creationId xmlns:a16="http://schemas.microsoft.com/office/drawing/2014/main" id="{8331CE81-F88E-1000-CAA5-A9E2DAADFEB0}"/>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5846" r="17464" b="2"/>
          <a:stretch/>
        </p:blipFill>
        <p:spPr>
          <a:xfrm>
            <a:off x="6096000" y="2520"/>
            <a:ext cx="6096000" cy="6855480"/>
          </a:xfrm>
          <a:prstGeom prst="rect">
            <a:avLst/>
          </a:prstGeom>
        </p:spPr>
      </p:pic>
      <p:sp>
        <p:nvSpPr>
          <p:cNvPr id="3" name="CasellaDiTesto 2">
            <a:extLst>
              <a:ext uri="{FF2B5EF4-FFF2-40B4-BE49-F238E27FC236}">
                <a16:creationId xmlns:a16="http://schemas.microsoft.com/office/drawing/2014/main" id="{35BCAE4B-6384-3F94-7BD5-34945DCA8327}"/>
              </a:ext>
            </a:extLst>
          </p:cNvPr>
          <p:cNvSpPr txBox="1"/>
          <p:nvPr/>
        </p:nvSpPr>
        <p:spPr>
          <a:xfrm>
            <a:off x="731520" y="3450430"/>
            <a:ext cx="4283305" cy="2813210"/>
          </a:xfrm>
          <a:prstGeom prst="rect">
            <a:avLst/>
          </a:prstGeom>
        </p:spPr>
        <p:txBody>
          <a:bodyPr vert="horz" lIns="91440" tIns="45720" rIns="91440" bIns="45720" rtlCol="0" anchor="ctr">
            <a:normAutofit fontScale="92500" lnSpcReduction="10000"/>
          </a:bodyPr>
          <a:lstStyle/>
          <a:p>
            <a:pPr marL="285750" lvl="0" indent="-285750" defTabSz="914400">
              <a:lnSpc>
                <a:spcPct val="130000"/>
              </a:lnSpc>
              <a:spcAft>
                <a:spcPts val="300"/>
              </a:spcAft>
              <a:buSzPct val="85000"/>
              <a:buFont typeface="Arial" panose="020B0604020202020204" pitchFamily="34" charset="0"/>
              <a:buChar char="•"/>
              <a:tabLst>
                <a:tab pos="457200" algn="l"/>
              </a:tabLst>
            </a:pPr>
            <a:r>
              <a:rPr lang="en-US" sz="2400" dirty="0">
                <a:effectLst/>
              </a:rPr>
              <a:t>Defining goals. </a:t>
            </a:r>
          </a:p>
          <a:p>
            <a:pPr marL="285750" lvl="0" indent="-285750" defTabSz="914400">
              <a:lnSpc>
                <a:spcPct val="130000"/>
              </a:lnSpc>
              <a:spcAft>
                <a:spcPts val="300"/>
              </a:spcAft>
              <a:buSzPct val="85000"/>
              <a:buFont typeface="Arial" panose="020B0604020202020204" pitchFamily="34" charset="0"/>
              <a:buChar char="•"/>
              <a:tabLst>
                <a:tab pos="457200" algn="l"/>
              </a:tabLst>
            </a:pPr>
            <a:r>
              <a:rPr lang="en-US" sz="2400" dirty="0">
                <a:effectLst/>
              </a:rPr>
              <a:t>Creating room for self-exploration. </a:t>
            </a:r>
          </a:p>
          <a:p>
            <a:pPr marL="285750" lvl="0" indent="-285750" defTabSz="914400">
              <a:lnSpc>
                <a:spcPct val="130000"/>
              </a:lnSpc>
              <a:spcAft>
                <a:spcPts val="300"/>
              </a:spcAft>
              <a:buSzPct val="85000"/>
              <a:buFont typeface="Arial" panose="020B0604020202020204" pitchFamily="34" charset="0"/>
              <a:buChar char="•"/>
              <a:tabLst>
                <a:tab pos="457200" algn="l"/>
              </a:tabLst>
            </a:pPr>
            <a:r>
              <a:rPr lang="en-US" sz="2400" dirty="0">
                <a:effectLst/>
              </a:rPr>
              <a:t>Understanding the job market. </a:t>
            </a:r>
          </a:p>
          <a:p>
            <a:pPr marL="285750" lvl="0" indent="-285750" defTabSz="914400">
              <a:lnSpc>
                <a:spcPct val="130000"/>
              </a:lnSpc>
              <a:spcAft>
                <a:spcPts val="300"/>
              </a:spcAft>
              <a:buSzPct val="85000"/>
              <a:buFont typeface="Arial" panose="020B0604020202020204" pitchFamily="34" charset="0"/>
              <a:buChar char="•"/>
              <a:tabLst>
                <a:tab pos="457200" algn="l"/>
              </a:tabLst>
            </a:pPr>
            <a:r>
              <a:rPr lang="en-US" sz="2400" dirty="0">
                <a:effectLst/>
              </a:rPr>
              <a:t>Helping turn life themes into career goals.</a:t>
            </a:r>
          </a:p>
          <a:p>
            <a:pPr defTabSz="914400">
              <a:lnSpc>
                <a:spcPct val="130000"/>
              </a:lnSpc>
              <a:buSzPct val="85000"/>
            </a:pPr>
            <a:endParaRPr lang="en-US" dirty="0">
              <a:solidFill>
                <a:srgbClr val="FFFFFF"/>
              </a:solidFill>
            </a:endParaRPr>
          </a:p>
        </p:txBody>
      </p:sp>
    </p:spTree>
    <p:extLst>
      <p:ext uri="{BB962C8B-B14F-4D97-AF65-F5344CB8AC3E}">
        <p14:creationId xmlns:p14="http://schemas.microsoft.com/office/powerpoint/2010/main" val="188756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754BB67-BB6D-6ED4-DA98-84AC89B56851}"/>
              </a:ext>
            </a:extLst>
          </p:cNvPr>
          <p:cNvSpPr txBox="1"/>
          <p:nvPr/>
        </p:nvSpPr>
        <p:spPr>
          <a:xfrm>
            <a:off x="1036321" y="2531534"/>
            <a:ext cx="6454987" cy="4023360"/>
          </a:xfrm>
          <a:prstGeom prst="rect">
            <a:avLst/>
          </a:prstGeom>
        </p:spPr>
        <p:txBody>
          <a:bodyPr vert="horz" lIns="0" tIns="45720" rIns="0" bIns="45720" rtlCol="0">
            <a:normAutofit/>
          </a:bodyPr>
          <a:lstStyle/>
          <a:p>
            <a:pPr algn="just" defTabSz="914400">
              <a:lnSpc>
                <a:spcPct val="90000"/>
              </a:lnSpc>
              <a:spcAft>
                <a:spcPts val="600"/>
              </a:spcAft>
              <a:buClr>
                <a:schemeClr val="accent1"/>
              </a:buClr>
              <a:buFont typeface="Calibri" panose="020F0502020204030204" pitchFamily="34" charset="0"/>
            </a:pPr>
            <a:r>
              <a:rPr lang="en-US" sz="2400" dirty="0"/>
              <a:t>Experience shows that the PhD is such a complex experience that only each individual researcher can figure his or her best possible professional matching, but need support in understanding how to do so. PhDs need help to explore the endless possibilities in front of them  from different </a:t>
            </a:r>
            <a:r>
              <a:rPr lang="en-US" sz="2400" dirty="0" err="1"/>
              <a:t>perspecives</a:t>
            </a:r>
            <a:r>
              <a:rPr lang="en-US" sz="2400" dirty="0"/>
              <a:t>.</a:t>
            </a:r>
          </a:p>
        </p:txBody>
      </p:sp>
      <p:pic>
        <p:nvPicPr>
          <p:cNvPr id="6" name="Immagine 5">
            <a:extLst>
              <a:ext uri="{FF2B5EF4-FFF2-40B4-BE49-F238E27FC236}">
                <a16:creationId xmlns:a16="http://schemas.microsoft.com/office/drawing/2014/main" id="{B9510CA2-68C7-4F14-23B9-31AA28EE6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2397781"/>
            <a:ext cx="3135109" cy="2508086"/>
          </a:xfrm>
          <a:prstGeom prst="rect">
            <a:avLst/>
          </a:prstGeom>
        </p:spPr>
      </p:pic>
    </p:spTree>
    <p:extLst>
      <p:ext uri="{BB962C8B-B14F-4D97-AF65-F5344CB8AC3E}">
        <p14:creationId xmlns:p14="http://schemas.microsoft.com/office/powerpoint/2010/main" val="2226234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51AAC7C-A758-4CF9-9F19-249BE0D7F002}"/>
              </a:ext>
            </a:extLst>
          </p:cNvPr>
          <p:cNvSpPr txBox="1"/>
          <p:nvPr/>
        </p:nvSpPr>
        <p:spPr>
          <a:xfrm>
            <a:off x="7339296" y="0"/>
            <a:ext cx="4331203" cy="1142462"/>
          </a:xfrm>
          <a:prstGeom prst="rect">
            <a:avLst/>
          </a:prstGeom>
        </p:spPr>
        <p:txBody>
          <a:bodyPr vert="horz" lIns="91440" tIns="45720" rIns="91440" bIns="45720" rtlCol="0" anchor="b">
            <a:normAutofit fontScale="92500"/>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2400" b="1" i="0" u="none" strike="noStrike" kern="1200" cap="all" spc="0" normalizeH="0" baseline="0" noProof="0" dirty="0">
                <a:ln w="3175" cmpd="sng">
                  <a:noFill/>
                </a:ln>
                <a:solidFill>
                  <a:srgbClr val="000000"/>
                </a:solidFill>
                <a:effectLst/>
                <a:uLnTx/>
                <a:uFillTx/>
                <a:latin typeface="Calibri" panose="020F0502020204030204" pitchFamily="34" charset="0"/>
                <a:ea typeface="+mn-ea"/>
                <a:cs typeface="Calibri" panose="020F0502020204030204" pitchFamily="34" charset="0"/>
              </a:rPr>
              <a:t>CAREER DEVELOPMENT ACTIVITIES FOR OUR DOCTORAL STUDENTS (University of Torino) </a:t>
            </a:r>
          </a:p>
        </p:txBody>
      </p:sp>
      <p:pic>
        <p:nvPicPr>
          <p:cNvPr id="6" name="Immagine 5">
            <a:extLst>
              <a:ext uri="{FF2B5EF4-FFF2-40B4-BE49-F238E27FC236}">
                <a16:creationId xmlns:a16="http://schemas.microsoft.com/office/drawing/2014/main" id="{67D51887-8E22-4D2C-8F04-BB8C3DF4E3CC}"/>
              </a:ext>
            </a:extLst>
          </p:cNvPr>
          <p:cNvPicPr>
            <a:picLocks noChangeAspect="1"/>
          </p:cNvPicPr>
          <p:nvPr/>
        </p:nvPicPr>
        <p:blipFill rotWithShape="1">
          <a:blip r:embed="rId2"/>
          <a:srcRect l="8894" r="7248" b="-1"/>
          <a:stretch/>
        </p:blipFill>
        <p:spPr>
          <a:xfrm>
            <a:off x="778062" y="74039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4" name="CasellaDiTesto 3">
            <a:extLst>
              <a:ext uri="{FF2B5EF4-FFF2-40B4-BE49-F238E27FC236}">
                <a16:creationId xmlns:a16="http://schemas.microsoft.com/office/drawing/2014/main" id="{FB900DD2-AFAD-46EA-A9E8-0D6EEB0C0E23}"/>
              </a:ext>
            </a:extLst>
          </p:cNvPr>
          <p:cNvSpPr txBox="1"/>
          <p:nvPr/>
        </p:nvSpPr>
        <p:spPr>
          <a:xfrm>
            <a:off x="7339296" y="1571746"/>
            <a:ext cx="4730783" cy="4775313"/>
          </a:xfrm>
          <a:prstGeom prst="rect">
            <a:avLst/>
          </a:prstGeom>
        </p:spPr>
        <p:txBody>
          <a:bodyPr vert="horz" lIns="91440" tIns="45720" rIns="91440" bIns="45720" rtlCol="0" anchor="t">
            <a:normAutofit fontScale="25000" lnSpcReduction="20000"/>
          </a:bodyPr>
          <a:lstStyle/>
          <a:p>
            <a:pPr marL="0" marR="0" lvl="0" indent="0" algn="l" defTabSz="457200" rtl="0" eaLnBrk="1" fontAlgn="auto" latinLnBrk="0" hangingPunct="1">
              <a:lnSpc>
                <a:spcPct val="90000"/>
              </a:lnSpc>
              <a:spcBef>
                <a:spcPct val="20000"/>
              </a:spcBef>
              <a:spcAft>
                <a:spcPts val="600"/>
              </a:spcAft>
              <a:buClr>
                <a:srgbClr val="000000"/>
              </a:buClr>
              <a:buSzPct val="80000"/>
              <a:buFont typeface="Wingdings 3" panose="05040102010807070707" pitchFamily="18" charset="2"/>
              <a:buChar char=""/>
              <a:tabLst/>
              <a:defRPr/>
            </a:pPr>
            <a:endParaRPr kumimoji="0" lang="en-US" sz="1000" b="1" i="0" u="none" strike="noStrike" kern="1200" cap="none" spc="0" normalizeH="0" baseline="0" noProof="0" dirty="0">
              <a:ln>
                <a:noFill/>
              </a:ln>
              <a:solidFill>
                <a:srgbClr val="E48312">
                  <a:lumMod val="50000"/>
                </a:srgbClr>
              </a:solidFill>
              <a:effectLst/>
              <a:highlight>
                <a:srgbClr val="000000"/>
              </a:highlight>
              <a:uLnTx/>
              <a:uFillTx/>
              <a:latin typeface="Calibri" panose="020F0502020204030204"/>
              <a:ea typeface="+mn-ea"/>
              <a:cs typeface="+mn-cs"/>
            </a:endParaRPr>
          </a:p>
          <a:p>
            <a:pPr marL="0" marR="0" lvl="0" indent="0" algn="l" defTabSz="457200" rtl="0" eaLnBrk="1" fontAlgn="auto" latinLnBrk="0" hangingPunct="1">
              <a:lnSpc>
                <a:spcPct val="90000"/>
              </a:lnSpc>
              <a:spcBef>
                <a:spcPct val="20000"/>
              </a:spcBef>
              <a:spcAft>
                <a:spcPts val="600"/>
              </a:spcAft>
              <a:buClr>
                <a:srgbClr val="000000"/>
              </a:buClr>
              <a:buSzPct val="80000"/>
              <a:buFontTx/>
              <a:buNone/>
              <a:tabLst/>
              <a:defRPr/>
            </a:pPr>
            <a:r>
              <a:rPr kumimoji="0" lang="en-US" sz="7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Organization of different activities and implementation of different projects in order to:</a:t>
            </a:r>
          </a:p>
          <a:p>
            <a:pPr marL="857250" marR="0" lvl="0" indent="-857250" algn="l" defTabSz="457200" rtl="0" eaLnBrk="1" fontAlgn="auto" latinLnBrk="0" hangingPunct="1">
              <a:lnSpc>
                <a:spcPct val="90000"/>
              </a:lnSpc>
              <a:spcBef>
                <a:spcPct val="20000"/>
              </a:spcBef>
              <a:spcAft>
                <a:spcPts val="600"/>
              </a:spcAft>
              <a:buClr>
                <a:srgbClr val="000000"/>
              </a:buClr>
              <a:buSzPct val="80000"/>
              <a:buFont typeface="Wingdings" panose="05000000000000000000" pitchFamily="2" charset="2"/>
              <a:buChar char="q"/>
              <a:tabLst/>
              <a:defRPr/>
            </a:pPr>
            <a:r>
              <a:rPr kumimoji="0" lang="en-US" sz="7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help our PhDs prepare their postdoctoral career path with a particular focus on careers beyond Academia,</a:t>
            </a:r>
          </a:p>
          <a:p>
            <a:pPr marL="857250" marR="0" lvl="0" indent="-857250" algn="l" defTabSz="457200" rtl="0" eaLnBrk="1" fontAlgn="auto" latinLnBrk="0" hangingPunct="1">
              <a:lnSpc>
                <a:spcPct val="90000"/>
              </a:lnSpc>
              <a:spcBef>
                <a:spcPct val="20000"/>
              </a:spcBef>
              <a:spcAft>
                <a:spcPts val="600"/>
              </a:spcAft>
              <a:buClr>
                <a:srgbClr val="000000"/>
              </a:buClr>
              <a:buSzPct val="80000"/>
              <a:buFont typeface="Wingdings" panose="05000000000000000000" pitchFamily="2" charset="2"/>
              <a:buChar char="q"/>
              <a:tabLst/>
              <a:defRPr/>
            </a:pPr>
            <a:r>
              <a:rPr kumimoji="0" lang="en-US" sz="7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strenghten</a:t>
            </a:r>
            <a:r>
              <a:rPr kumimoji="0" lang="en-US" sz="7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their soft skills,</a:t>
            </a:r>
          </a:p>
          <a:p>
            <a:pPr marL="857250" marR="0" lvl="0" indent="-857250" algn="l" defTabSz="457200" rtl="0" eaLnBrk="1" fontAlgn="auto" latinLnBrk="0" hangingPunct="1">
              <a:lnSpc>
                <a:spcPct val="90000"/>
              </a:lnSpc>
              <a:spcBef>
                <a:spcPct val="20000"/>
              </a:spcBef>
              <a:spcAft>
                <a:spcPts val="600"/>
              </a:spcAft>
              <a:buClr>
                <a:srgbClr val="000000"/>
              </a:buClr>
              <a:buSzPct val="80000"/>
              <a:buFont typeface="Wingdings" panose="05000000000000000000" pitchFamily="2" charset="2"/>
              <a:buChar char="q"/>
              <a:tabLst/>
              <a:defRPr/>
            </a:pPr>
            <a:r>
              <a:rPr kumimoji="0" lang="en-US" sz="7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become aware of their full potential in terms of transferable skills,</a:t>
            </a:r>
          </a:p>
          <a:p>
            <a:pPr marL="857250" marR="0" lvl="0" indent="-857250" algn="l" defTabSz="457200" rtl="0" eaLnBrk="1" fontAlgn="auto" latinLnBrk="0" hangingPunct="1">
              <a:lnSpc>
                <a:spcPct val="90000"/>
              </a:lnSpc>
              <a:spcBef>
                <a:spcPct val="20000"/>
              </a:spcBef>
              <a:spcAft>
                <a:spcPts val="600"/>
              </a:spcAft>
              <a:buClr>
                <a:srgbClr val="000000"/>
              </a:buClr>
              <a:buSzPct val="80000"/>
              <a:buFont typeface="Wingdings" panose="05000000000000000000" pitchFamily="2" charset="2"/>
              <a:buChar char="q"/>
              <a:tabLst/>
              <a:defRPr/>
            </a:pPr>
            <a:r>
              <a:rPr kumimoji="0" lang="en-US" sz="7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valorize skills acquired during doctoral training,</a:t>
            </a:r>
          </a:p>
          <a:p>
            <a:pPr marL="857250" marR="0" lvl="0" indent="-857250" algn="l" defTabSz="457200" rtl="0" eaLnBrk="1" fontAlgn="auto" latinLnBrk="0" hangingPunct="1">
              <a:lnSpc>
                <a:spcPct val="90000"/>
              </a:lnSpc>
              <a:spcBef>
                <a:spcPct val="20000"/>
              </a:spcBef>
              <a:spcAft>
                <a:spcPts val="600"/>
              </a:spcAft>
              <a:buClr>
                <a:srgbClr val="000000"/>
              </a:buClr>
              <a:buSzPct val="80000"/>
              <a:buFont typeface="Wingdings" panose="05000000000000000000" pitchFamily="2" charset="2"/>
              <a:buChar char="q"/>
              <a:tabLst/>
              <a:defRPr/>
            </a:pPr>
            <a:r>
              <a:rPr kumimoji="0" lang="en-US" sz="7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explore and understand the job market,</a:t>
            </a:r>
          </a:p>
          <a:p>
            <a:pPr marL="857250" marR="0" lvl="0" indent="-857250" algn="l" defTabSz="457200" rtl="0" eaLnBrk="1" fontAlgn="auto" latinLnBrk="0" hangingPunct="1">
              <a:lnSpc>
                <a:spcPct val="90000"/>
              </a:lnSpc>
              <a:spcBef>
                <a:spcPct val="20000"/>
              </a:spcBef>
              <a:spcAft>
                <a:spcPts val="600"/>
              </a:spcAft>
              <a:buClr>
                <a:srgbClr val="000000"/>
              </a:buClr>
              <a:buSzPct val="80000"/>
              <a:buFont typeface="Wingdings" panose="05000000000000000000" pitchFamily="2" charset="2"/>
              <a:buChar char="q"/>
              <a:tabLst/>
              <a:defRPr/>
            </a:pPr>
            <a:r>
              <a:rPr kumimoji="0" lang="en-US" sz="7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understand the recruitment process,</a:t>
            </a:r>
          </a:p>
          <a:p>
            <a:pPr marL="857250" marR="0" lvl="0" indent="-857250" algn="l" defTabSz="457200" rtl="0" eaLnBrk="1" fontAlgn="auto" latinLnBrk="0" hangingPunct="1">
              <a:lnSpc>
                <a:spcPct val="90000"/>
              </a:lnSpc>
              <a:spcBef>
                <a:spcPct val="20000"/>
              </a:spcBef>
              <a:spcAft>
                <a:spcPts val="600"/>
              </a:spcAft>
              <a:buClr>
                <a:srgbClr val="000000"/>
              </a:buClr>
              <a:buSzPct val="80000"/>
              <a:buFont typeface="Wingdings" panose="05000000000000000000" pitchFamily="2" charset="2"/>
              <a:buChar char="q"/>
              <a:tabLst/>
              <a:defRPr/>
            </a:pPr>
            <a:r>
              <a:rPr kumimoji="0" lang="en-US" sz="7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overcome a job interview,</a:t>
            </a:r>
          </a:p>
          <a:p>
            <a:pPr marL="857250" marR="0" lvl="0" indent="-857250" algn="l" defTabSz="457200" rtl="0" eaLnBrk="1" fontAlgn="auto" latinLnBrk="0" hangingPunct="1">
              <a:lnSpc>
                <a:spcPct val="90000"/>
              </a:lnSpc>
              <a:spcBef>
                <a:spcPct val="20000"/>
              </a:spcBef>
              <a:spcAft>
                <a:spcPts val="600"/>
              </a:spcAft>
              <a:buClr>
                <a:srgbClr val="000000"/>
              </a:buClr>
              <a:buSzPct val="80000"/>
              <a:buFont typeface="Wingdings" panose="05000000000000000000" pitchFamily="2" charset="2"/>
              <a:buChar char="q"/>
              <a:tabLst/>
              <a:defRPr/>
            </a:pPr>
            <a:r>
              <a:rPr kumimoji="0" lang="en-US" sz="7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build and expand their professional network etc.,</a:t>
            </a:r>
          </a:p>
          <a:p>
            <a:pPr marL="0" marR="0" lvl="0" indent="0" algn="l" defTabSz="457200" rtl="0" eaLnBrk="1" fontAlgn="auto" latinLnBrk="0" hangingPunct="1">
              <a:lnSpc>
                <a:spcPct val="90000"/>
              </a:lnSpc>
              <a:spcBef>
                <a:spcPct val="20000"/>
              </a:spcBef>
              <a:spcAft>
                <a:spcPts val="600"/>
              </a:spcAft>
              <a:buClr>
                <a:srgbClr val="000000"/>
              </a:buClr>
              <a:buSzPct val="80000"/>
              <a:buFont typeface="Wingdings 3" panose="05040102010807070707" pitchFamily="18" charset="2"/>
              <a:buChar char=""/>
              <a:tabLst/>
              <a:defRPr/>
            </a:pPr>
            <a:endParaRPr kumimoji="0" lang="en-US" sz="1000" b="0" i="0" u="none" strike="noStrike" kern="1200" cap="none" spc="0" normalizeH="0" baseline="0" noProof="0" dirty="0">
              <a:ln>
                <a:noFill/>
              </a:ln>
              <a:solidFill>
                <a:srgbClr val="E48312">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866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0C1A08F-1923-4EDE-BADE-CDDA16790AEE}"/>
              </a:ext>
            </a:extLst>
          </p:cNvPr>
          <p:cNvSpPr>
            <a:spLocks noGrp="1"/>
          </p:cNvSpPr>
          <p:nvPr>
            <p:ph idx="1"/>
          </p:nvPr>
        </p:nvSpPr>
        <p:spPr>
          <a:xfrm>
            <a:off x="171450" y="209550"/>
            <a:ext cx="6534150" cy="6648450"/>
          </a:xfrm>
        </p:spPr>
        <p:txBody>
          <a:bodyPr vert="horz" lIns="91440" tIns="45720" rIns="91440" bIns="45720" rtlCol="0" anchor="ctr">
            <a:noAutofit/>
          </a:bodyPr>
          <a:lstStyle/>
          <a:p>
            <a:pPr marL="0" indent="0">
              <a:lnSpc>
                <a:spcPct val="90000"/>
              </a:lnSpc>
              <a:buNone/>
            </a:pPr>
            <a:r>
              <a:rPr lang="en-US" sz="2400" b="1" dirty="0">
                <a:solidFill>
                  <a:schemeClr val="tx1"/>
                </a:solidFill>
                <a:latin typeface="Calibri" panose="020F0502020204030204" pitchFamily="34" charset="0"/>
                <a:cs typeface="Calibri" panose="020F0502020204030204" pitchFamily="34" charset="0"/>
              </a:rPr>
              <a:t>Types of activities and projects offered to our PhDs</a:t>
            </a:r>
          </a:p>
          <a:p>
            <a:pPr algn="just">
              <a:lnSpc>
                <a:spcPct val="90000"/>
              </a:lnSpc>
              <a:buFont typeface="Wingdings" panose="05000000000000000000" pitchFamily="2" charset="2"/>
              <a:buChar char="q"/>
            </a:pPr>
            <a:r>
              <a:rPr lang="en-US" dirty="0">
                <a:solidFill>
                  <a:schemeClr val="tx1"/>
                </a:solidFill>
                <a:latin typeface="Calibri" panose="020F0502020204030204" pitchFamily="34" charset="0"/>
                <a:cs typeface="Calibri" panose="020F0502020204030204" pitchFamily="34" charset="0"/>
              </a:rPr>
              <a:t>Soft skills training workshops and webinars run by experienced trainers (elevator pitch, scientific writing, fundraising, intellectual property, project </a:t>
            </a:r>
            <a:r>
              <a:rPr lang="en-US" dirty="0" err="1">
                <a:solidFill>
                  <a:schemeClr val="tx1"/>
                </a:solidFill>
                <a:latin typeface="Calibri" panose="020F0502020204030204" pitchFamily="34" charset="0"/>
                <a:cs typeface="Calibri" panose="020F0502020204030204" pitchFamily="34" charset="0"/>
              </a:rPr>
              <a:t>managment</a:t>
            </a:r>
            <a:r>
              <a:rPr lang="en-US" dirty="0">
                <a:solidFill>
                  <a:schemeClr val="tx1"/>
                </a:solidFill>
                <a:latin typeface="Calibri" panose="020F0502020204030204" pitchFamily="34" charset="0"/>
                <a:cs typeface="Calibri" panose="020F0502020204030204" pitchFamily="34" charset="0"/>
              </a:rPr>
              <a:t>, career coaching, social media strategy and personal branding).</a:t>
            </a:r>
          </a:p>
          <a:p>
            <a:pPr algn="just">
              <a:lnSpc>
                <a:spcPct val="90000"/>
              </a:lnSpc>
              <a:buFont typeface="Wingdings" panose="05000000000000000000" pitchFamily="2" charset="2"/>
              <a:buChar char="q"/>
            </a:pPr>
            <a:r>
              <a:rPr lang="en-US" dirty="0">
                <a:solidFill>
                  <a:schemeClr val="tx1"/>
                </a:solidFill>
                <a:latin typeface="Calibri" panose="020F0502020204030204" pitchFamily="34" charset="0"/>
                <a:cs typeface="Calibri" panose="020F0502020204030204" pitchFamily="34" charset="0"/>
              </a:rPr>
              <a:t>Round tables and panel discussions with HR professionals, head hunters, European recruiters, Alumni PhD with original and interesting jobs</a:t>
            </a:r>
          </a:p>
          <a:p>
            <a:pPr algn="just">
              <a:lnSpc>
                <a:spcPct val="90000"/>
              </a:lnSpc>
              <a:buFont typeface="Wingdings" panose="05000000000000000000" pitchFamily="2" charset="2"/>
              <a:buChar char="q"/>
            </a:pPr>
            <a:r>
              <a:rPr lang="en-US" dirty="0">
                <a:solidFill>
                  <a:schemeClr val="tx1"/>
                </a:solidFill>
                <a:latin typeface="Calibri" panose="020F0502020204030204" pitchFamily="34" charset="0"/>
                <a:cs typeface="Calibri" panose="020F0502020204030204" pitchFamily="34" charset="0"/>
              </a:rPr>
              <a:t>Business dinner with recruiters from different companies and start-up</a:t>
            </a:r>
          </a:p>
          <a:p>
            <a:pPr algn="just">
              <a:lnSpc>
                <a:spcPct val="90000"/>
              </a:lnSpc>
              <a:buFont typeface="Wingdings" panose="05000000000000000000" pitchFamily="2" charset="2"/>
              <a:buChar char="q"/>
            </a:pPr>
            <a:r>
              <a:rPr lang="en-US" dirty="0">
                <a:solidFill>
                  <a:schemeClr val="tx1"/>
                </a:solidFill>
                <a:latin typeface="Calibri" panose="020F0502020204030204" pitchFamily="34" charset="0"/>
                <a:cs typeface="Calibri" panose="020F0502020204030204" pitchFamily="34" charset="0"/>
              </a:rPr>
              <a:t>Mock interviews with real HR professionals</a:t>
            </a:r>
          </a:p>
          <a:p>
            <a:pPr algn="just">
              <a:lnSpc>
                <a:spcPct val="90000"/>
              </a:lnSpc>
              <a:buFont typeface="Wingdings" panose="05000000000000000000" pitchFamily="2" charset="2"/>
              <a:buChar char="q"/>
            </a:pPr>
            <a:r>
              <a:rPr lang="en-US" dirty="0">
                <a:solidFill>
                  <a:schemeClr val="tx1"/>
                </a:solidFill>
                <a:latin typeface="Calibri" panose="020F0502020204030204" pitchFamily="34" charset="0"/>
                <a:cs typeface="Calibri" panose="020F0502020204030204" pitchFamily="34" charset="0"/>
              </a:rPr>
              <a:t>Doc Talk with our Alumni</a:t>
            </a:r>
          </a:p>
          <a:p>
            <a:pPr algn="just">
              <a:lnSpc>
                <a:spcPct val="90000"/>
              </a:lnSpc>
              <a:buFont typeface="Wingdings" panose="05000000000000000000" pitchFamily="2" charset="2"/>
              <a:buChar char="q"/>
            </a:pPr>
            <a:r>
              <a:rPr lang="en-US" dirty="0">
                <a:solidFill>
                  <a:schemeClr val="tx1"/>
                </a:solidFill>
                <a:latin typeface="Calibri" panose="020F0502020204030204" pitchFamily="34" charset="0"/>
                <a:cs typeface="Calibri" panose="020F0502020204030204" pitchFamily="34" charset="0"/>
              </a:rPr>
              <a:t>Participation to Career Fairs only for PhDs</a:t>
            </a:r>
          </a:p>
          <a:p>
            <a:pPr algn="just">
              <a:lnSpc>
                <a:spcPct val="90000"/>
              </a:lnSpc>
              <a:buFont typeface="Wingdings" panose="05000000000000000000" pitchFamily="2" charset="2"/>
              <a:buChar char="q"/>
            </a:pPr>
            <a:r>
              <a:rPr lang="en-US" dirty="0">
                <a:solidFill>
                  <a:schemeClr val="tx1"/>
                </a:solidFill>
                <a:latin typeface="Calibri" panose="020F0502020204030204" pitchFamily="34" charset="0"/>
                <a:cs typeface="Calibri" panose="020F0502020204030204" pitchFamily="34" charset="0"/>
              </a:rPr>
              <a:t>Career Tracking Project funded by Fondazione CRT </a:t>
            </a:r>
          </a:p>
          <a:p>
            <a:pPr algn="just">
              <a:lnSpc>
                <a:spcPct val="90000"/>
              </a:lnSpc>
              <a:buFont typeface="Wingdings" panose="05000000000000000000" pitchFamily="2" charset="2"/>
              <a:buChar char="q"/>
            </a:pPr>
            <a:r>
              <a:rPr lang="en-US" dirty="0">
                <a:solidFill>
                  <a:schemeClr val="tx1"/>
                </a:solidFill>
                <a:latin typeface="Calibri" panose="020F0502020204030204" pitchFamily="34" charset="0"/>
                <a:cs typeface="Calibri" panose="020F0502020204030204" pitchFamily="34" charset="0"/>
              </a:rPr>
              <a:t>Employability of our PhD Graduates</a:t>
            </a:r>
          </a:p>
          <a:p>
            <a:pPr algn="just">
              <a:lnSpc>
                <a:spcPct val="90000"/>
              </a:lnSpc>
              <a:buFont typeface="Wingdings" panose="05000000000000000000" pitchFamily="2" charset="2"/>
              <a:buChar char="q"/>
            </a:pPr>
            <a:r>
              <a:rPr lang="en-US" dirty="0">
                <a:solidFill>
                  <a:schemeClr val="tx1"/>
                </a:solidFill>
                <a:latin typeface="Calibri" panose="020F0502020204030204" pitchFamily="34" charset="0"/>
                <a:cs typeface="Calibri" panose="020F0502020204030204" pitchFamily="34" charset="0"/>
              </a:rPr>
              <a:t> Our Alumni Community</a:t>
            </a:r>
          </a:p>
        </p:txBody>
      </p:sp>
      <p:sp>
        <p:nvSpPr>
          <p:cNvPr id="4" name="CasellaDiTesto 3">
            <a:extLst>
              <a:ext uri="{FF2B5EF4-FFF2-40B4-BE49-F238E27FC236}">
                <a16:creationId xmlns:a16="http://schemas.microsoft.com/office/drawing/2014/main" id="{70E1E526-DB2F-4D39-BC49-02CE397DE6E6}"/>
              </a:ext>
            </a:extLst>
          </p:cNvPr>
          <p:cNvSpPr txBox="1"/>
          <p:nvPr/>
        </p:nvSpPr>
        <p:spPr>
          <a:xfrm>
            <a:off x="8106047" y="774700"/>
            <a:ext cx="3592286" cy="5308599"/>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600"/>
              </a:spcAft>
              <a:buClrTx/>
              <a:buSzTx/>
              <a:buFontTx/>
              <a:buNone/>
              <a:tabLst/>
              <a:defRPr/>
            </a:pPr>
            <a:r>
              <a:rPr kumimoji="0" lang="en-US" sz="3200" b="1" i="0" u="none" strike="noStrike" kern="1200" cap="all" spc="0" normalizeH="0" baseline="0" noProof="0" dirty="0">
                <a:ln w="3175" cmpd="sng">
                  <a:noFill/>
                </a:ln>
                <a:solidFill>
                  <a:srgbClr val="000000"/>
                </a:solidFill>
                <a:effectLst/>
                <a:uLnTx/>
                <a:uFillTx/>
                <a:latin typeface="Calibri" panose="020F0502020204030204" pitchFamily="34" charset="0"/>
                <a:ea typeface="+mn-ea"/>
                <a:cs typeface="Calibri" panose="020F0502020204030204" pitchFamily="34" charset="0"/>
              </a:rPr>
              <a:t>CAREER DEVELOPMENT ACTIVITIES FOR OUR DOCTORAL STUDENT</a:t>
            </a:r>
          </a:p>
          <a:p>
            <a:pPr marL="0" marR="0" lvl="0" indent="0" algn="ctr" defTabSz="457200" rtl="0" eaLnBrk="1" fontAlgn="auto" latinLnBrk="0" hangingPunct="1">
              <a:lnSpc>
                <a:spcPct val="100000"/>
              </a:lnSpc>
              <a:spcBef>
                <a:spcPct val="0"/>
              </a:spcBef>
              <a:spcAft>
                <a:spcPts val="600"/>
              </a:spcAft>
              <a:buClrTx/>
              <a:buSzTx/>
              <a:buFontTx/>
              <a:buNone/>
              <a:tabLst/>
              <a:defRPr/>
            </a:pPr>
            <a:endParaRPr kumimoji="0" lang="en-US" sz="3200" b="1" i="0" u="none" strike="noStrike" kern="1200" cap="all" spc="0" normalizeH="0" baseline="0" noProof="0" dirty="0">
              <a:ln w="3175" cmpd="sng">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ct val="0"/>
              </a:spcBef>
              <a:spcAft>
                <a:spcPts val="600"/>
              </a:spcAft>
              <a:buClrTx/>
              <a:buSzTx/>
              <a:buFontTx/>
              <a:buNone/>
              <a:tabLst/>
              <a:defRPr/>
            </a:pPr>
            <a:endParaRPr kumimoji="0" lang="en-US" sz="3200" b="1" i="0" u="none" strike="noStrike" kern="1200" cap="all" spc="0" normalizeH="0" baseline="0" noProof="0" dirty="0">
              <a:ln w="3175" cmpd="sng">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963514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B9C0F6-2F38-724C-B7ED-3829642E6545}"/>
              </a:ext>
            </a:extLst>
          </p:cNvPr>
          <p:cNvSpPr>
            <a:spLocks noGrp="1"/>
          </p:cNvSpPr>
          <p:nvPr>
            <p:ph type="title"/>
          </p:nvPr>
        </p:nvSpPr>
        <p:spPr>
          <a:xfrm>
            <a:off x="1" y="4515853"/>
            <a:ext cx="12192000" cy="2342147"/>
          </a:xfrm>
          <a:gradFill>
            <a:gsLst>
              <a:gs pos="12000">
                <a:schemeClr val="bg2"/>
              </a:gs>
              <a:gs pos="85000">
                <a:srgbClr val="EB9CD5">
                  <a:alpha val="38824"/>
                </a:srgb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normAutofit fontScale="90000"/>
          </a:bodyPr>
          <a:lstStyle/>
          <a:p>
            <a:pPr algn="ctr">
              <a:lnSpc>
                <a:spcPct val="200000"/>
              </a:lnSpc>
              <a:spcBef>
                <a:spcPts val="0"/>
              </a:spcBef>
            </a:pPr>
            <a:br>
              <a:rPr lang="it-IT" sz="1800" dirty="0">
                <a:ea typeface="+mn-ea"/>
                <a:cs typeface="+mn-cs"/>
              </a:rPr>
            </a:br>
            <a:br>
              <a:rPr lang="it-IT" sz="2000" b="1" cap="none" dirty="0">
                <a:solidFill>
                  <a:srgbClr val="002060"/>
                </a:solidFill>
              </a:rPr>
            </a:br>
            <a:br>
              <a:rPr lang="it-IT" sz="2000" b="1" cap="none" spc="0" dirty="0">
                <a:solidFill>
                  <a:srgbClr val="002060"/>
                </a:solidFill>
                <a:ea typeface="+mn-ea"/>
                <a:cs typeface="+mn-cs"/>
              </a:rPr>
            </a:br>
            <a:r>
              <a:rPr lang="it-IT" sz="2000" cap="none" spc="0" dirty="0">
                <a:ea typeface="+mn-ea"/>
                <a:cs typeface="+mn-cs"/>
              </a:rPr>
              <a:t> </a:t>
            </a:r>
            <a:endParaRPr lang="en-US" sz="2000" dirty="0"/>
          </a:p>
        </p:txBody>
      </p:sp>
      <p:pic>
        <p:nvPicPr>
          <p:cNvPr id="5" name="Immagine 4">
            <a:extLst>
              <a:ext uri="{FF2B5EF4-FFF2-40B4-BE49-F238E27FC236}">
                <a16:creationId xmlns:a16="http://schemas.microsoft.com/office/drawing/2014/main" id="{D824E024-A1D5-4F91-9D1F-00B5F3350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0882" y="328702"/>
            <a:ext cx="2022668" cy="786170"/>
          </a:xfrm>
          <a:prstGeom prst="rect">
            <a:avLst/>
          </a:prstGeom>
        </p:spPr>
      </p:pic>
      <p:pic>
        <p:nvPicPr>
          <p:cNvPr id="6" name="Immagine 5">
            <a:extLst>
              <a:ext uri="{FF2B5EF4-FFF2-40B4-BE49-F238E27FC236}">
                <a16:creationId xmlns:a16="http://schemas.microsoft.com/office/drawing/2014/main" id="{0B59B6BD-0152-436C-A608-056CD8A008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15" y="1745161"/>
            <a:ext cx="4038600" cy="3533775"/>
          </a:xfrm>
          <a:prstGeom prst="rect">
            <a:avLst/>
          </a:prstGeom>
        </p:spPr>
      </p:pic>
      <p:sp>
        <p:nvSpPr>
          <p:cNvPr id="7" name="CasellaDiTesto 6">
            <a:extLst>
              <a:ext uri="{FF2B5EF4-FFF2-40B4-BE49-F238E27FC236}">
                <a16:creationId xmlns:a16="http://schemas.microsoft.com/office/drawing/2014/main" id="{67F50184-BD4F-4266-B468-09D4F739185C}"/>
              </a:ext>
            </a:extLst>
          </p:cNvPr>
          <p:cNvSpPr txBox="1"/>
          <p:nvPr/>
        </p:nvSpPr>
        <p:spPr>
          <a:xfrm>
            <a:off x="6683828" y="3838744"/>
            <a:ext cx="4288971" cy="1354217"/>
          </a:xfrm>
          <a:prstGeom prst="rect">
            <a:avLst/>
          </a:prstGeom>
          <a:noFill/>
        </p:spPr>
        <p:txBody>
          <a:bodyPr wrap="square" rtlCol="0">
            <a:spAutoFit/>
          </a:bodyPr>
          <a:lstStyle/>
          <a:p>
            <a:r>
              <a:rPr lang="it-IT" sz="2800" b="1" dirty="0"/>
              <a:t>Lucia Salto</a:t>
            </a:r>
          </a:p>
          <a:p>
            <a:r>
              <a:rPr lang="it-IT" b="1" dirty="0"/>
              <a:t>Career Development Facilitator for </a:t>
            </a:r>
            <a:r>
              <a:rPr lang="it-IT" b="1" dirty="0" err="1"/>
              <a:t>PhDs</a:t>
            </a:r>
            <a:r>
              <a:rPr lang="it-IT" b="1" dirty="0"/>
              <a:t> </a:t>
            </a:r>
            <a:br>
              <a:rPr lang="it-IT" b="1" dirty="0"/>
            </a:br>
            <a:r>
              <a:rPr lang="it-IT" b="1" dirty="0"/>
              <a:t>Research </a:t>
            </a:r>
            <a:r>
              <a:rPr lang="it-IT" b="1" dirty="0" err="1"/>
              <a:t>Dep</a:t>
            </a:r>
            <a:r>
              <a:rPr lang="it-IT" b="1" dirty="0"/>
              <a:t>. </a:t>
            </a:r>
            <a:r>
              <a:rPr lang="it-IT" b="1" dirty="0" err="1"/>
              <a:t>University</a:t>
            </a:r>
            <a:r>
              <a:rPr lang="it-IT" b="1" dirty="0"/>
              <a:t> of </a:t>
            </a:r>
            <a:r>
              <a:rPr lang="it-IT" b="1" dirty="0" err="1"/>
              <a:t>Turin</a:t>
            </a:r>
            <a:br>
              <a:rPr lang="it-IT" b="1" dirty="0"/>
            </a:br>
            <a:r>
              <a:rPr lang="it-IT" b="1" dirty="0"/>
              <a:t>lucia.salto@unito.it     dottori.phd@unito.it</a:t>
            </a:r>
            <a:endParaRPr lang="it-IT" dirty="0"/>
          </a:p>
        </p:txBody>
      </p:sp>
    </p:spTree>
    <p:extLst>
      <p:ext uri="{BB962C8B-B14F-4D97-AF65-F5344CB8AC3E}">
        <p14:creationId xmlns:p14="http://schemas.microsoft.com/office/powerpoint/2010/main" val="128604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2">
            <a:alphaModFix amt="50000"/>
          </a:blip>
          <a:srcRect t="14122"/>
          <a:stretch/>
        </p:blipFill>
        <p:spPr>
          <a:xfrm>
            <a:off x="16892" y="10"/>
            <a:ext cx="12191980" cy="6857990"/>
          </a:xfrm>
          <a:prstGeom prst="rect">
            <a:avLst/>
          </a:prstGeom>
        </p:spPr>
      </p:pic>
      <p:sp>
        <p:nvSpPr>
          <p:cNvPr id="2" name="CasellaDiTesto 1">
            <a:extLst>
              <a:ext uri="{FF2B5EF4-FFF2-40B4-BE49-F238E27FC236}">
                <a16:creationId xmlns:a16="http://schemas.microsoft.com/office/drawing/2014/main" id="{645B7DE2-CF22-4519-B4B8-78B16201BBB2}"/>
              </a:ext>
            </a:extLst>
          </p:cNvPr>
          <p:cNvSpPr txBox="1"/>
          <p:nvPr/>
        </p:nvSpPr>
        <p:spPr>
          <a:xfrm>
            <a:off x="570401" y="1881052"/>
            <a:ext cx="5155495" cy="280076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ea typeface="+mn-ea"/>
                <a:cs typeface="+mn-cs"/>
              </a:rPr>
              <a:t>Career Services for PhDs exists to </a:t>
            </a:r>
          </a:p>
          <a:p>
            <a:pPr marL="342900" marR="0" lvl="0" indent="-342900" algn="l" defTabSz="457200" rtl="0" eaLnBrk="1" fontAlgn="auto" latinLnBrk="0" hangingPunct="1">
              <a:lnSpc>
                <a:spcPct val="100000"/>
              </a:lnSpc>
              <a:spcBef>
                <a:spcPts val="0"/>
              </a:spcBef>
              <a:spcAft>
                <a:spcPts val="0"/>
              </a:spcAft>
              <a:buClrTx/>
              <a:buSzTx/>
              <a:buFontTx/>
              <a:buAutoNum type="alphaLcParenR"/>
              <a:tabLst/>
              <a:defRPr/>
            </a:pPr>
            <a:r>
              <a:rPr kumimoji="0" lang="en-US" sz="2000" b="0" i="0" u="none" strike="noStrike" kern="1200" cap="none" spc="0" normalizeH="0" baseline="0" noProof="0" dirty="0">
                <a:ln>
                  <a:noFill/>
                </a:ln>
                <a:solidFill>
                  <a:srgbClr val="000000"/>
                </a:solidFill>
                <a:effectLst/>
                <a:uLnTx/>
                <a:uFillTx/>
                <a:ea typeface="+mn-ea"/>
                <a:cs typeface="+mn-cs"/>
              </a:rPr>
              <a:t>ensure that every PhD candidate is well prepared for a career in or outside academia,</a:t>
            </a:r>
          </a:p>
          <a:p>
            <a:pPr marL="342900" indent="-342900">
              <a:buFontTx/>
              <a:buAutoNum type="alphaLcParenR"/>
            </a:pPr>
            <a:r>
              <a:rPr lang="en-US" sz="2000" dirty="0"/>
              <a:t>provide them with skills allowing to pursue careers in both the academic and non-academic sectors.</a:t>
            </a:r>
          </a:p>
          <a:p>
            <a:pPr marL="342900" marR="0" lvl="0" indent="-342900" algn="l" defTabSz="457200" rtl="0" eaLnBrk="1" fontAlgn="auto" latinLnBrk="0" hangingPunct="1">
              <a:lnSpc>
                <a:spcPct val="100000"/>
              </a:lnSpc>
              <a:spcBef>
                <a:spcPts val="0"/>
              </a:spcBef>
              <a:spcAft>
                <a:spcPts val="0"/>
              </a:spcAft>
              <a:buClrTx/>
              <a:buSzTx/>
              <a:buFontTx/>
              <a:buAutoNum type="alphaLcParenR"/>
              <a:tabLst/>
              <a:defRPr/>
            </a:pPr>
            <a:endParaRPr lang="en-US" dirty="0">
              <a:solidFill>
                <a:srgbClr val="000000"/>
              </a:solidFill>
              <a:latin typeface="Calibri" panose="020F0502020204030204"/>
            </a:endParaRPr>
          </a:p>
          <a:p>
            <a:pPr marL="342900" marR="0" lvl="0" indent="-342900" algn="l" defTabSz="457200" rtl="0" eaLnBrk="1" fontAlgn="auto" latinLnBrk="0" hangingPunct="1">
              <a:lnSpc>
                <a:spcPct val="100000"/>
              </a:lnSpc>
              <a:spcBef>
                <a:spcPts val="0"/>
              </a:spcBef>
              <a:spcAft>
                <a:spcPts val="0"/>
              </a:spcAft>
              <a:buClrTx/>
              <a:buSzTx/>
              <a:buFontTx/>
              <a:buAutoNum type="alphaLcParenR"/>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8" name="Immagine 7">
            <a:extLst>
              <a:ext uri="{FF2B5EF4-FFF2-40B4-BE49-F238E27FC236}">
                <a16:creationId xmlns:a16="http://schemas.microsoft.com/office/drawing/2014/main" id="{57988A9A-BABF-D025-C201-9B9F657FF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884" y="1759131"/>
            <a:ext cx="3709035" cy="2585323"/>
          </a:xfrm>
          <a:prstGeom prst="rect">
            <a:avLst/>
          </a:prstGeom>
        </p:spPr>
      </p:pic>
      <p:sp>
        <p:nvSpPr>
          <p:cNvPr id="9" name="CasellaDiTesto 8">
            <a:extLst>
              <a:ext uri="{FF2B5EF4-FFF2-40B4-BE49-F238E27FC236}">
                <a16:creationId xmlns:a16="http://schemas.microsoft.com/office/drawing/2014/main" id="{CD8F62BE-DC0A-E539-6FE0-C24F5E0532C6}"/>
              </a:ext>
            </a:extLst>
          </p:cNvPr>
          <p:cNvSpPr txBox="1"/>
          <p:nvPr/>
        </p:nvSpPr>
        <p:spPr>
          <a:xfrm>
            <a:off x="4267200" y="526835"/>
            <a:ext cx="4907280" cy="861774"/>
          </a:xfrm>
          <a:prstGeom prst="rect">
            <a:avLst/>
          </a:prstGeom>
          <a:noFill/>
        </p:spPr>
        <p:txBody>
          <a:bodyPr wrap="square" rtlCol="0">
            <a:spAutoFit/>
          </a:bodyPr>
          <a:lstStyle/>
          <a:p>
            <a:r>
              <a:rPr kumimoji="0" lang="en-US" sz="3200" b="1" i="0" u="none" strike="noStrike" kern="1200" cap="none" spc="0" normalizeH="0" baseline="0" noProof="0" dirty="0">
                <a:ln>
                  <a:noFill/>
                </a:ln>
                <a:solidFill>
                  <a:srgbClr val="000000"/>
                </a:solidFill>
                <a:effectLst/>
                <a:uLnTx/>
                <a:uFillTx/>
                <a:ea typeface="+mn-ea"/>
                <a:cs typeface="+mn-cs"/>
              </a:rPr>
              <a:t>Career Services for PhDs</a:t>
            </a:r>
          </a:p>
          <a:p>
            <a:endParaRPr lang="it-IT" dirty="0"/>
          </a:p>
        </p:txBody>
      </p:sp>
    </p:spTree>
    <p:extLst>
      <p:ext uri="{BB962C8B-B14F-4D97-AF65-F5344CB8AC3E}">
        <p14:creationId xmlns:p14="http://schemas.microsoft.com/office/powerpoint/2010/main" val="2544212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2">
            <a:alphaModFix amt="50000"/>
          </a:blip>
          <a:srcRect t="14122"/>
          <a:stretch/>
        </p:blipFill>
        <p:spPr>
          <a:xfrm>
            <a:off x="16892" y="10"/>
            <a:ext cx="12191980" cy="6857990"/>
          </a:xfrm>
          <a:prstGeom prst="rect">
            <a:avLst/>
          </a:prstGeom>
        </p:spPr>
      </p:pic>
      <p:sp>
        <p:nvSpPr>
          <p:cNvPr id="3" name="CasellaDiTesto 2">
            <a:extLst>
              <a:ext uri="{FF2B5EF4-FFF2-40B4-BE49-F238E27FC236}">
                <a16:creationId xmlns:a16="http://schemas.microsoft.com/office/drawing/2014/main" id="{CBC6F434-8A2D-4AFB-B13D-169A5E21642E}"/>
              </a:ext>
            </a:extLst>
          </p:cNvPr>
          <p:cNvSpPr txBox="1"/>
          <p:nvPr/>
        </p:nvSpPr>
        <p:spPr>
          <a:xfrm>
            <a:off x="7114903" y="1743075"/>
            <a:ext cx="4127863" cy="3231654"/>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000000"/>
                </a:solidFill>
                <a:effectLst/>
                <a:uLnTx/>
                <a:uFillTx/>
                <a:ea typeface="+mn-ea"/>
                <a:cs typeface="+mn-cs"/>
              </a:rPr>
              <a:t>Career Services for PhDs exists to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strike="noStrike" kern="1200" cap="none" spc="0" normalizeH="0" baseline="0" noProof="0" dirty="0">
                <a:ln>
                  <a:noFill/>
                </a:ln>
                <a:solidFill>
                  <a:srgbClr val="000000"/>
                </a:solidFill>
                <a:effectLst/>
                <a:uLnTx/>
                <a:uFillTx/>
                <a:ea typeface="+mn-ea"/>
                <a:cs typeface="+mn-cs"/>
              </a:rPr>
              <a:t>help PhDs explore the </a:t>
            </a:r>
            <a:r>
              <a:rPr kumimoji="0" lang="en-US" sz="2000" b="0" strike="noStrike" kern="1200" cap="none" spc="0" normalizeH="0" baseline="0" noProof="0" dirty="0" err="1">
                <a:ln>
                  <a:noFill/>
                </a:ln>
                <a:solidFill>
                  <a:srgbClr val="000000"/>
                </a:solidFill>
                <a:effectLst/>
                <a:uLnTx/>
                <a:uFillTx/>
                <a:ea typeface="+mn-ea"/>
                <a:cs typeface="+mn-cs"/>
              </a:rPr>
              <a:t>labour</a:t>
            </a:r>
            <a:r>
              <a:rPr kumimoji="0" lang="en-US" sz="2000" b="0" strike="noStrike" kern="1200" cap="none" spc="0" normalizeH="0" baseline="0" noProof="0" dirty="0">
                <a:ln>
                  <a:noFill/>
                </a:ln>
                <a:solidFill>
                  <a:srgbClr val="000000"/>
                </a:solidFill>
                <a:effectLst/>
                <a:uLnTx/>
                <a:uFillTx/>
                <a:ea typeface="+mn-ea"/>
                <a:cs typeface="+mn-cs"/>
              </a:rPr>
              <a:t> market and find a job that is suitable to their qualifications,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rPr>
              <a:t>f</a:t>
            </a:r>
            <a:r>
              <a:rPr kumimoji="0" lang="en-US" sz="2000" b="0" strike="noStrike" kern="1200" cap="none" spc="0" normalizeH="0" baseline="0" noProof="0" dirty="0" err="1">
                <a:ln>
                  <a:noFill/>
                </a:ln>
                <a:solidFill>
                  <a:srgbClr val="000000"/>
                </a:solidFill>
                <a:effectLst/>
                <a:uLnTx/>
                <a:uFillTx/>
                <a:ea typeface="+mn-ea"/>
                <a:cs typeface="+mn-cs"/>
              </a:rPr>
              <a:t>ind</a:t>
            </a:r>
            <a:r>
              <a:rPr kumimoji="0" lang="en-US" sz="2000" b="0" strike="noStrike" kern="1200" cap="none" spc="0" normalizeH="0" baseline="0" noProof="0" dirty="0">
                <a:ln>
                  <a:noFill/>
                </a:ln>
                <a:solidFill>
                  <a:srgbClr val="000000"/>
                </a:solidFill>
                <a:effectLst/>
                <a:uLnTx/>
                <a:uFillTx/>
                <a:ea typeface="+mn-ea"/>
                <a:cs typeface="+mn-cs"/>
              </a:rPr>
              <a:t> strategies to land the perfect job,</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rPr>
              <a:t>h</a:t>
            </a:r>
            <a:r>
              <a:rPr kumimoji="0" lang="en-US" sz="2000" b="0" strike="noStrike" kern="1200" cap="none" spc="0" normalizeH="0" baseline="0" noProof="0" dirty="0">
                <a:ln>
                  <a:noFill/>
                </a:ln>
                <a:solidFill>
                  <a:srgbClr val="000000"/>
                </a:solidFill>
                <a:effectLst/>
                <a:uLnTx/>
                <a:uFillTx/>
                <a:ea typeface="+mn-ea"/>
                <a:cs typeface="+mn-cs"/>
              </a:rPr>
              <a:t>ow to stand out and get hired.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8" name="Immagine 7" descr="Immagine che contiene testo&#10;&#10;Descrizione generata automaticamente">
            <a:extLst>
              <a:ext uri="{FF2B5EF4-FFF2-40B4-BE49-F238E27FC236}">
                <a16:creationId xmlns:a16="http://schemas.microsoft.com/office/drawing/2014/main" id="{40909AD0-FD7F-DADD-60BB-C5D19A087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2" y="1714500"/>
            <a:ext cx="5497684" cy="3429000"/>
          </a:xfrm>
          <a:prstGeom prst="rect">
            <a:avLst/>
          </a:prstGeom>
        </p:spPr>
      </p:pic>
      <p:sp>
        <p:nvSpPr>
          <p:cNvPr id="9" name="CasellaDiTesto 8">
            <a:extLst>
              <a:ext uri="{FF2B5EF4-FFF2-40B4-BE49-F238E27FC236}">
                <a16:creationId xmlns:a16="http://schemas.microsoft.com/office/drawing/2014/main" id="{19EBBD6D-8B6D-6F53-B541-4D8AEE956C64}"/>
              </a:ext>
            </a:extLst>
          </p:cNvPr>
          <p:cNvSpPr txBox="1"/>
          <p:nvPr/>
        </p:nvSpPr>
        <p:spPr>
          <a:xfrm>
            <a:off x="3779520" y="502920"/>
            <a:ext cx="4693920" cy="1077218"/>
          </a:xfrm>
          <a:prstGeom prst="rect">
            <a:avLst/>
          </a:prstGeom>
          <a:noFill/>
        </p:spPr>
        <p:txBody>
          <a:bodyPr wrap="square" rtlCol="0">
            <a:spAutoFit/>
          </a:bodyPr>
          <a:lstStyle/>
          <a:p>
            <a:r>
              <a:rPr kumimoji="0" lang="en-US" sz="3200" b="1" i="0" u="none" strike="noStrike" kern="1200" cap="none" spc="0" normalizeH="0" baseline="0" noProof="0" dirty="0">
                <a:ln>
                  <a:noFill/>
                </a:ln>
                <a:solidFill>
                  <a:srgbClr val="000000"/>
                </a:solidFill>
                <a:effectLst/>
                <a:uLnTx/>
                <a:uFillTx/>
                <a:ea typeface="+mn-ea"/>
                <a:cs typeface="+mn-cs"/>
              </a:rPr>
              <a:t>Career Services for PhDs</a:t>
            </a:r>
          </a:p>
          <a:p>
            <a:endParaRPr lang="it-IT" sz="3200" dirty="0"/>
          </a:p>
        </p:txBody>
      </p:sp>
    </p:spTree>
    <p:extLst>
      <p:ext uri="{BB962C8B-B14F-4D97-AF65-F5344CB8AC3E}">
        <p14:creationId xmlns:p14="http://schemas.microsoft.com/office/powerpoint/2010/main" val="3018458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2">
            <a:alphaModFix amt="50000"/>
          </a:blip>
          <a:srcRect t="14122"/>
          <a:stretch/>
        </p:blipFill>
        <p:spPr>
          <a:xfrm>
            <a:off x="23697" y="-51163"/>
            <a:ext cx="12191980" cy="6857990"/>
          </a:xfrm>
          <a:prstGeom prst="rect">
            <a:avLst/>
          </a:prstGeom>
        </p:spPr>
      </p:pic>
      <p:sp>
        <p:nvSpPr>
          <p:cNvPr id="2" name="CasellaDiTesto 1">
            <a:extLst>
              <a:ext uri="{FF2B5EF4-FFF2-40B4-BE49-F238E27FC236}">
                <a16:creationId xmlns:a16="http://schemas.microsoft.com/office/drawing/2014/main" id="{0B28DAE1-8BE6-4DB3-99E8-EF714412373B}"/>
              </a:ext>
            </a:extLst>
          </p:cNvPr>
          <p:cNvSpPr txBox="1"/>
          <p:nvPr/>
        </p:nvSpPr>
        <p:spPr>
          <a:xfrm>
            <a:off x="199888" y="1736534"/>
            <a:ext cx="5538652" cy="2369880"/>
          </a:xfrm>
          <a:prstGeom prst="rect">
            <a:avLst/>
          </a:prstGeom>
          <a:noFill/>
        </p:spPr>
        <p:txBody>
          <a:bodyPr wrap="square" rtlCol="0">
            <a:spAutoFit/>
          </a:bodyPr>
          <a:lstStyle/>
          <a:p>
            <a:pPr algn="just"/>
            <a:r>
              <a:rPr lang="en-US" sz="2000" b="1" dirty="0"/>
              <a:t>Job Search Skills: tips and tricks to communicate your value</a:t>
            </a:r>
          </a:p>
          <a:p>
            <a:pPr algn="just"/>
            <a:r>
              <a:rPr lang="en-US" dirty="0"/>
              <a:t>How to stand out from the crowd? How to pick your best achievements and communicate it?</a:t>
            </a:r>
          </a:p>
          <a:p>
            <a:pPr algn="just"/>
            <a:r>
              <a:rPr lang="en-US" dirty="0"/>
              <a:t>How to convey the right message to attract </a:t>
            </a:r>
            <a:r>
              <a:rPr lang="en-US" dirty="0" err="1"/>
              <a:t>attention?both</a:t>
            </a:r>
            <a:r>
              <a:rPr lang="en-US" dirty="0"/>
              <a:t> writing a killer resume and handle a job interview successfully.</a:t>
            </a:r>
          </a:p>
          <a:p>
            <a:endParaRPr lang="it-IT" dirty="0"/>
          </a:p>
        </p:txBody>
      </p:sp>
      <p:sp>
        <p:nvSpPr>
          <p:cNvPr id="3" name="CasellaDiTesto 2">
            <a:extLst>
              <a:ext uri="{FF2B5EF4-FFF2-40B4-BE49-F238E27FC236}">
                <a16:creationId xmlns:a16="http://schemas.microsoft.com/office/drawing/2014/main" id="{F3D12CBE-A5AA-43E2-A661-8438499856C9}"/>
              </a:ext>
            </a:extLst>
          </p:cNvPr>
          <p:cNvSpPr txBox="1"/>
          <p:nvPr/>
        </p:nvSpPr>
        <p:spPr>
          <a:xfrm>
            <a:off x="6653349" y="3187337"/>
            <a:ext cx="4249782" cy="2092881"/>
          </a:xfrm>
          <a:prstGeom prst="rect">
            <a:avLst/>
          </a:prstGeom>
          <a:noFill/>
        </p:spPr>
        <p:txBody>
          <a:bodyPr wrap="square" rtlCol="0">
            <a:spAutoFit/>
          </a:bodyPr>
          <a:lstStyle/>
          <a:p>
            <a:pPr algn="just"/>
            <a:r>
              <a:rPr lang="en-US" sz="2000" b="1" dirty="0"/>
              <a:t>Finding your way around the job jungle</a:t>
            </a:r>
          </a:p>
          <a:p>
            <a:pPr algn="just"/>
            <a:r>
              <a:rPr lang="en-US" dirty="0"/>
              <a:t>What is the job panorama for your future as a PhD? What is the work culture? How do companies look for talent? How to get ready to face any challenge head-on.</a:t>
            </a:r>
          </a:p>
          <a:p>
            <a:endParaRPr lang="it-IT" dirty="0"/>
          </a:p>
        </p:txBody>
      </p:sp>
      <p:pic>
        <p:nvPicPr>
          <p:cNvPr id="6" name="Immagine 5">
            <a:extLst>
              <a:ext uri="{FF2B5EF4-FFF2-40B4-BE49-F238E27FC236}">
                <a16:creationId xmlns:a16="http://schemas.microsoft.com/office/drawing/2014/main" id="{97853B5E-42A2-48EC-BDF1-FF216B075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306" y="1472837"/>
            <a:ext cx="1714500" cy="1714500"/>
          </a:xfrm>
          <a:prstGeom prst="rect">
            <a:avLst/>
          </a:prstGeom>
        </p:spPr>
      </p:pic>
      <p:pic>
        <p:nvPicPr>
          <p:cNvPr id="9" name="Immagine 8">
            <a:extLst>
              <a:ext uri="{FF2B5EF4-FFF2-40B4-BE49-F238E27FC236}">
                <a16:creationId xmlns:a16="http://schemas.microsoft.com/office/drawing/2014/main" id="{84B239E0-93EA-42E9-A439-1406837D0A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77235"/>
            <a:ext cx="3476625" cy="1314450"/>
          </a:xfrm>
          <a:prstGeom prst="rect">
            <a:avLst/>
          </a:prstGeom>
        </p:spPr>
      </p:pic>
    </p:spTree>
    <p:extLst>
      <p:ext uri="{BB962C8B-B14F-4D97-AF65-F5344CB8AC3E}">
        <p14:creationId xmlns:p14="http://schemas.microsoft.com/office/powerpoint/2010/main" val="170199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2">
            <a:alphaModFix amt="50000"/>
          </a:blip>
          <a:srcRect t="14122"/>
          <a:stretch/>
        </p:blipFill>
        <p:spPr>
          <a:xfrm>
            <a:off x="20" y="0"/>
            <a:ext cx="12191980" cy="6857990"/>
          </a:xfrm>
          <a:prstGeom prst="rect">
            <a:avLst/>
          </a:prstGeom>
        </p:spPr>
      </p:pic>
      <p:sp>
        <p:nvSpPr>
          <p:cNvPr id="9" name="Rettangolo 8">
            <a:extLst>
              <a:ext uri="{FF2B5EF4-FFF2-40B4-BE49-F238E27FC236}">
                <a16:creationId xmlns:a16="http://schemas.microsoft.com/office/drawing/2014/main" id="{9A5211E4-46EF-405B-8BF4-281CAE9923D1}"/>
              </a:ext>
            </a:extLst>
          </p:cNvPr>
          <p:cNvSpPr/>
          <p:nvPr/>
        </p:nvSpPr>
        <p:spPr>
          <a:xfrm>
            <a:off x="3048000" y="2007393"/>
            <a:ext cx="6096000" cy="265457"/>
          </a:xfrm>
          <a:prstGeom prst="rect">
            <a:avLst/>
          </a:prstGeom>
        </p:spPr>
        <p:txBody>
          <a:bodyPr>
            <a:spAutoFit/>
          </a:bodyPr>
          <a:lstStyle/>
          <a:p>
            <a:pPr marL="342900" lvl="0" indent="-342900">
              <a:lnSpc>
                <a:spcPct val="107000"/>
              </a:lnSpc>
              <a:spcAft>
                <a:spcPts val="800"/>
              </a:spcAft>
              <a:buSzPts val="1000"/>
              <a:buFont typeface="Symbol" panose="05050102010706020507" pitchFamily="18" charset="2"/>
              <a:buChar char=""/>
              <a:tabLst>
                <a:tab pos="457200" algn="l"/>
              </a:tabLst>
            </a:pPr>
            <a:endParaRPr lang="it-IT" sz="110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magine 10">
            <a:extLst>
              <a:ext uri="{FF2B5EF4-FFF2-40B4-BE49-F238E27FC236}">
                <a16:creationId xmlns:a16="http://schemas.microsoft.com/office/drawing/2014/main" id="{117DA247-7794-4DE9-9EF4-C688E228C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2887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egno astratto di petali in color pastello">
            <a:extLst>
              <a:ext uri="{FF2B5EF4-FFF2-40B4-BE49-F238E27FC236}">
                <a16:creationId xmlns:a16="http://schemas.microsoft.com/office/drawing/2014/main" id="{234698D3-9935-9EED-26D2-EF74CD057D9E}"/>
              </a:ext>
            </a:extLst>
          </p:cNvPr>
          <p:cNvPicPr>
            <a:picLocks noChangeAspect="1"/>
          </p:cNvPicPr>
          <p:nvPr/>
        </p:nvPicPr>
        <p:blipFill rotWithShape="1">
          <a:blip r:embed="rId2">
            <a:alphaModFix amt="50000"/>
          </a:blip>
          <a:srcRect t="14122"/>
          <a:stretch/>
        </p:blipFill>
        <p:spPr>
          <a:xfrm>
            <a:off x="104483" y="10"/>
            <a:ext cx="12191980" cy="6857990"/>
          </a:xfrm>
          <a:prstGeom prst="rect">
            <a:avLst/>
          </a:prstGeom>
        </p:spPr>
      </p:pic>
      <p:sp>
        <p:nvSpPr>
          <p:cNvPr id="7" name="Rettangolo 6">
            <a:extLst>
              <a:ext uri="{FF2B5EF4-FFF2-40B4-BE49-F238E27FC236}">
                <a16:creationId xmlns:a16="http://schemas.microsoft.com/office/drawing/2014/main" id="{04A08A28-DA44-488F-9F8C-20685B02BF04}"/>
              </a:ext>
            </a:extLst>
          </p:cNvPr>
          <p:cNvSpPr/>
          <p:nvPr/>
        </p:nvSpPr>
        <p:spPr>
          <a:xfrm>
            <a:off x="3048000" y="398093"/>
            <a:ext cx="6096000" cy="966290"/>
          </a:xfrm>
          <a:prstGeom prst="rect">
            <a:avLst/>
          </a:prstGeom>
        </p:spPr>
        <p:txBody>
          <a:bodyPr>
            <a:spAutoFit/>
          </a:bodyPr>
          <a:lstStyle/>
          <a:p>
            <a:pPr algn="ctr" fontAlgn="base">
              <a:lnSpc>
                <a:spcPct val="107000"/>
              </a:lnSpc>
              <a:spcBef>
                <a:spcPts val="2100"/>
              </a:spcBef>
              <a:spcAft>
                <a:spcPts val="1350"/>
              </a:spcAft>
            </a:pPr>
            <a:r>
              <a:rPr lang="it-IT" sz="2700" b="1" dirty="0" err="1">
                <a:latin typeface="Calibri" panose="020F0502020204030204" pitchFamily="34" charset="0"/>
                <a:ea typeface="Times New Roman" panose="02020603050405020304" pitchFamily="18" charset="0"/>
                <a:cs typeface="Calibri" panose="020F0502020204030204" pitchFamily="34" charset="0"/>
              </a:rPr>
              <a:t>What</a:t>
            </a:r>
            <a:r>
              <a:rPr lang="it-IT" sz="2700" b="1" dirty="0">
                <a:latin typeface="Calibri" panose="020F0502020204030204" pitchFamily="34" charset="0"/>
                <a:ea typeface="Times New Roman" panose="02020603050405020304" pitchFamily="18" charset="0"/>
                <a:cs typeface="Calibri" panose="020F0502020204030204" pitchFamily="34" charset="0"/>
              </a:rPr>
              <a:t> do </a:t>
            </a:r>
            <a:r>
              <a:rPr lang="it-IT" sz="2700" b="1" dirty="0" err="1">
                <a:latin typeface="Calibri" panose="020F0502020204030204" pitchFamily="34" charset="0"/>
                <a:ea typeface="Times New Roman" panose="02020603050405020304" pitchFamily="18" charset="0"/>
                <a:cs typeface="Calibri" panose="020F0502020204030204" pitchFamily="34" charset="0"/>
              </a:rPr>
              <a:t>you</a:t>
            </a:r>
            <a:r>
              <a:rPr lang="it-IT" sz="2700" b="1" dirty="0">
                <a:latin typeface="Calibri" panose="020F0502020204030204" pitchFamily="34" charset="0"/>
                <a:ea typeface="Times New Roman" panose="02020603050405020304" pitchFamily="18" charset="0"/>
                <a:cs typeface="Calibri" panose="020F0502020204030204" pitchFamily="34" charset="0"/>
              </a:rPr>
              <a:t> do with the results of </a:t>
            </a:r>
            <a:r>
              <a:rPr lang="it-IT" sz="2700" b="1" dirty="0" err="1">
                <a:latin typeface="Calibri" panose="020F0502020204030204" pitchFamily="34" charset="0"/>
                <a:ea typeface="Times New Roman" panose="02020603050405020304" pitchFamily="18" charset="0"/>
                <a:cs typeface="Calibri" panose="020F0502020204030204" pitchFamily="34" charset="0"/>
              </a:rPr>
              <a:t>your</a:t>
            </a:r>
            <a:r>
              <a:rPr lang="it-IT" sz="2700" b="1" dirty="0">
                <a:latin typeface="Calibri" panose="020F0502020204030204" pitchFamily="34" charset="0"/>
                <a:ea typeface="Times New Roman" panose="02020603050405020304" pitchFamily="18" charset="0"/>
                <a:cs typeface="Calibri" panose="020F0502020204030204" pitchFamily="34" charset="0"/>
              </a:rPr>
              <a:t> </a:t>
            </a:r>
            <a:r>
              <a:rPr lang="it-IT" sz="2700" b="1" dirty="0" err="1">
                <a:latin typeface="Calibri" panose="020F0502020204030204" pitchFamily="34" charset="0"/>
                <a:ea typeface="Times New Roman" panose="02020603050405020304" pitchFamily="18" charset="0"/>
                <a:cs typeface="Calibri" panose="020F0502020204030204" pitchFamily="34" charset="0"/>
              </a:rPr>
              <a:t>assessment</a:t>
            </a:r>
            <a:r>
              <a:rPr lang="it-IT" sz="2700" b="1" dirty="0">
                <a:latin typeface="Calibri" panose="020F0502020204030204" pitchFamily="34" charset="0"/>
                <a:ea typeface="Times New Roman" panose="02020603050405020304" pitchFamily="18" charset="0"/>
                <a:cs typeface="Calibri" panose="020F0502020204030204" pitchFamily="34" charset="0"/>
              </a:rPr>
              <a:t>?</a:t>
            </a:r>
            <a:endParaRPr lang="it-IT" sz="13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10" name="CasellaDiTesto 9">
            <a:extLst>
              <a:ext uri="{FF2B5EF4-FFF2-40B4-BE49-F238E27FC236}">
                <a16:creationId xmlns:a16="http://schemas.microsoft.com/office/drawing/2014/main" id="{2EE9CA78-7CBD-4C54-9CFD-24D15179FC02}"/>
              </a:ext>
            </a:extLst>
          </p:cNvPr>
          <p:cNvSpPr txBox="1"/>
          <p:nvPr/>
        </p:nvSpPr>
        <p:spPr>
          <a:xfrm>
            <a:off x="3701143" y="1950721"/>
            <a:ext cx="7559039" cy="3477875"/>
          </a:xfrm>
          <a:prstGeom prst="rect">
            <a:avLst/>
          </a:prstGeom>
          <a:noFill/>
        </p:spPr>
        <p:txBody>
          <a:bodyPr wrap="square" rtlCol="0">
            <a:spAutoFit/>
          </a:bodyPr>
          <a:lstStyle/>
          <a:p>
            <a:pPr marL="342900" lvl="0" indent="-342900" algn="just" fontAlgn="base">
              <a:buFont typeface="Wingdings" panose="05000000000000000000" pitchFamily="2" charset="2"/>
              <a:buChar char="q"/>
            </a:pPr>
            <a:r>
              <a:rPr lang="it-IT" sz="2000" b="1" dirty="0" err="1">
                <a:latin typeface="Calibri" panose="020F0502020204030204" pitchFamily="34" charset="0"/>
                <a:cs typeface="Calibri" panose="020F0502020204030204" pitchFamily="34" charset="0"/>
              </a:rPr>
              <a:t>Learn</a:t>
            </a:r>
            <a:r>
              <a:rPr lang="it-IT" sz="2000" b="1" dirty="0">
                <a:latin typeface="Calibri" panose="020F0502020204030204" pitchFamily="34" charset="0"/>
                <a:cs typeface="Calibri" panose="020F0502020204030204" pitchFamily="34" charset="0"/>
              </a:rPr>
              <a:t> more </a:t>
            </a:r>
            <a:r>
              <a:rPr lang="it-IT" sz="2000" b="1" dirty="0" err="1">
                <a:latin typeface="Calibri" panose="020F0502020204030204" pitchFamily="34" charset="0"/>
                <a:cs typeface="Calibri" panose="020F0502020204030204" pitchFamily="34" charset="0"/>
              </a:rPr>
              <a:t>about</a:t>
            </a:r>
            <a:r>
              <a:rPr lang="it-IT" sz="2000" b="1" dirty="0">
                <a:latin typeface="Calibri" panose="020F0502020204030204" pitchFamily="34" charset="0"/>
                <a:cs typeface="Calibri" panose="020F0502020204030204" pitchFamily="34" charset="0"/>
              </a:rPr>
              <a:t> </a:t>
            </a:r>
            <a:r>
              <a:rPr lang="it-IT" sz="2000" b="1" dirty="0" err="1">
                <a:latin typeface="Calibri" panose="020F0502020204030204" pitchFamily="34" charset="0"/>
                <a:cs typeface="Calibri" panose="020F0502020204030204" pitchFamily="34" charset="0"/>
              </a:rPr>
              <a:t>careers</a:t>
            </a:r>
            <a:r>
              <a:rPr lang="it-IT" sz="2000" b="1" dirty="0">
                <a:latin typeface="Calibri" panose="020F0502020204030204" pitchFamily="34" charset="0"/>
                <a:cs typeface="Calibri" panose="020F0502020204030204" pitchFamily="34" charset="0"/>
              </a:rPr>
              <a:t> </a:t>
            </a:r>
            <a:r>
              <a:rPr lang="it-IT" sz="2000" b="1" dirty="0" err="1">
                <a:latin typeface="Calibri" panose="020F0502020204030204" pitchFamily="34" charset="0"/>
                <a:cs typeface="Calibri" panose="020F0502020204030204" pitchFamily="34" charset="0"/>
              </a:rPr>
              <a:t>suggested</a:t>
            </a:r>
            <a:r>
              <a:rPr lang="it-IT" sz="2000" b="1" dirty="0">
                <a:latin typeface="Calibri" panose="020F0502020204030204" pitchFamily="34" charset="0"/>
                <a:cs typeface="Calibri" panose="020F0502020204030204" pitchFamily="34" charset="0"/>
              </a:rPr>
              <a:t> by </a:t>
            </a:r>
            <a:r>
              <a:rPr lang="it-IT" sz="2000" b="1" dirty="0" err="1">
                <a:latin typeface="Calibri" panose="020F0502020204030204" pitchFamily="34" charset="0"/>
                <a:cs typeface="Calibri" panose="020F0502020204030204" pitchFamily="34" charset="0"/>
              </a:rPr>
              <a:t>your</a:t>
            </a:r>
            <a:r>
              <a:rPr lang="it-IT" sz="2000" b="1" dirty="0">
                <a:latin typeface="Calibri" panose="020F0502020204030204" pitchFamily="34" charset="0"/>
                <a:cs typeface="Calibri" panose="020F0502020204030204" pitchFamily="34" charset="0"/>
              </a:rPr>
              <a:t> </a:t>
            </a:r>
            <a:r>
              <a:rPr lang="it-IT" sz="2000" b="1" dirty="0" err="1">
                <a:latin typeface="Calibri" panose="020F0502020204030204" pitchFamily="34" charset="0"/>
                <a:cs typeface="Calibri" panose="020F0502020204030204" pitchFamily="34" charset="0"/>
              </a:rPr>
              <a:t>assessment</a:t>
            </a:r>
            <a:r>
              <a:rPr lang="it-IT" sz="2000" b="1" dirty="0">
                <a:latin typeface="Calibri" panose="020F0502020204030204" pitchFamily="34" charset="0"/>
                <a:cs typeface="Calibri" panose="020F0502020204030204" pitchFamily="34" charset="0"/>
              </a:rPr>
              <a:t>.</a:t>
            </a:r>
            <a:r>
              <a:rPr lang="it-IT" sz="2000" dirty="0">
                <a:latin typeface="Calibri" panose="020F0502020204030204" pitchFamily="34" charset="0"/>
                <a:cs typeface="Calibri" panose="020F0502020204030204" pitchFamily="34" charset="0"/>
              </a:rPr>
              <a:t>  </a:t>
            </a:r>
          </a:p>
          <a:p>
            <a:pPr marL="342900" lvl="0" indent="-342900" algn="just" fontAlgn="base">
              <a:buFont typeface="Wingdings" panose="05000000000000000000" pitchFamily="2" charset="2"/>
              <a:buChar char="q"/>
            </a:pPr>
            <a:r>
              <a:rPr lang="it-IT" sz="2000" b="1" dirty="0" err="1">
                <a:latin typeface="Calibri" panose="020F0502020204030204" pitchFamily="34" charset="0"/>
                <a:cs typeface="Calibri" panose="020F0502020204030204" pitchFamily="34" charset="0"/>
              </a:rPr>
              <a:t>Explore</a:t>
            </a:r>
            <a:r>
              <a:rPr lang="it-IT" sz="2000" b="1" dirty="0">
                <a:latin typeface="Calibri" panose="020F0502020204030204" pitchFamily="34" charset="0"/>
                <a:cs typeface="Calibri" panose="020F0502020204030204" pitchFamily="34" charset="0"/>
              </a:rPr>
              <a:t> career options in a peer group. </a:t>
            </a:r>
            <a:endParaRPr lang="it-IT" sz="2000" dirty="0">
              <a:latin typeface="Calibri" panose="020F0502020204030204" pitchFamily="34" charset="0"/>
              <a:cs typeface="Calibri" panose="020F0502020204030204" pitchFamily="34" charset="0"/>
            </a:endParaRPr>
          </a:p>
          <a:p>
            <a:pPr marL="342900" lvl="0" indent="-342900" algn="just" fontAlgn="base">
              <a:buFont typeface="Wingdings" panose="05000000000000000000" pitchFamily="2" charset="2"/>
              <a:buChar char="q"/>
            </a:pPr>
            <a:r>
              <a:rPr lang="it-IT" sz="2000" dirty="0">
                <a:latin typeface="Calibri" panose="020F0502020204030204" pitchFamily="34" charset="0"/>
                <a:cs typeface="Calibri" panose="020F0502020204030204" pitchFamily="34" charset="0"/>
              </a:rPr>
              <a:t>Your self-</a:t>
            </a:r>
            <a:r>
              <a:rPr lang="it-IT" sz="2000" dirty="0" err="1">
                <a:latin typeface="Calibri" panose="020F0502020204030204" pitchFamily="34" charset="0"/>
                <a:cs typeface="Calibri" panose="020F0502020204030204" pitchFamily="34" charset="0"/>
              </a:rPr>
              <a:t>assessment</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is</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also</a:t>
            </a:r>
            <a:r>
              <a:rPr lang="it-IT" sz="2000" dirty="0">
                <a:latin typeface="Calibri" panose="020F0502020204030204" pitchFamily="34" charset="0"/>
                <a:cs typeface="Calibri" panose="020F0502020204030204" pitchFamily="34" charset="0"/>
              </a:rPr>
              <a:t> the </a:t>
            </a:r>
            <a:r>
              <a:rPr lang="it-IT" sz="2000" dirty="0" err="1">
                <a:latin typeface="Calibri" panose="020F0502020204030204" pitchFamily="34" charset="0"/>
                <a:cs typeface="Calibri" panose="020F0502020204030204" pitchFamily="34" charset="0"/>
              </a:rPr>
              <a:t>basis</a:t>
            </a:r>
            <a:r>
              <a:rPr lang="it-IT" sz="2000" dirty="0">
                <a:latin typeface="Calibri" panose="020F0502020204030204" pitchFamily="34" charset="0"/>
                <a:cs typeface="Calibri" panose="020F0502020204030204" pitchFamily="34" charset="0"/>
              </a:rPr>
              <a:t> for </a:t>
            </a:r>
            <a:r>
              <a:rPr lang="it-IT" sz="2000" dirty="0" err="1">
                <a:latin typeface="Calibri" panose="020F0502020204030204" pitchFamily="34" charset="0"/>
                <a:cs typeface="Calibri" panose="020F0502020204030204" pitchFamily="34" charset="0"/>
              </a:rPr>
              <a:t>how</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you</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will</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determine</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whether</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jobs</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might</a:t>
            </a:r>
            <a:r>
              <a:rPr lang="it-IT" sz="2000" dirty="0">
                <a:latin typeface="Calibri" panose="020F0502020204030204" pitchFamily="34" charset="0"/>
                <a:cs typeface="Calibri" panose="020F0502020204030204" pitchFamily="34" charset="0"/>
              </a:rPr>
              <a:t> be a </a:t>
            </a:r>
            <a:r>
              <a:rPr lang="it-IT" sz="2000" dirty="0" err="1">
                <a:latin typeface="Calibri" panose="020F0502020204030204" pitchFamily="34" charset="0"/>
                <a:cs typeface="Calibri" panose="020F0502020204030204" pitchFamily="34" charset="0"/>
              </a:rPr>
              <a:t>good</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fit</a:t>
            </a:r>
            <a:r>
              <a:rPr lang="it-IT" sz="2000" dirty="0">
                <a:latin typeface="Calibri" panose="020F0502020204030204" pitchFamily="34" charset="0"/>
                <a:cs typeface="Calibri" panose="020F0502020204030204" pitchFamily="34" charset="0"/>
              </a:rPr>
              <a:t> for </a:t>
            </a:r>
            <a:r>
              <a:rPr lang="it-IT" sz="2000" dirty="0" err="1">
                <a:latin typeface="Calibri" panose="020F0502020204030204" pitchFamily="34" charset="0"/>
                <a:cs typeface="Calibri" panose="020F0502020204030204" pitchFamily="34" charset="0"/>
              </a:rPr>
              <a:t>you</a:t>
            </a:r>
            <a:r>
              <a:rPr lang="it-IT" sz="2000" dirty="0">
                <a:latin typeface="Calibri" panose="020F0502020204030204" pitchFamily="34" charset="0"/>
                <a:cs typeface="Calibri" panose="020F0502020204030204" pitchFamily="34" charset="0"/>
              </a:rPr>
              <a:t> or </a:t>
            </a:r>
            <a:r>
              <a:rPr lang="it-IT" sz="2000" dirty="0" err="1">
                <a:latin typeface="Calibri" panose="020F0502020204030204" pitchFamily="34" charset="0"/>
                <a:cs typeface="Calibri" panose="020F0502020204030204" pitchFamily="34" charset="0"/>
              </a:rPr>
              <a:t>not</a:t>
            </a:r>
            <a:r>
              <a:rPr lang="it-IT" sz="2000" dirty="0">
                <a:latin typeface="Calibri" panose="020F0502020204030204" pitchFamily="34" charset="0"/>
                <a:cs typeface="Calibri" panose="020F0502020204030204" pitchFamily="34" charset="0"/>
              </a:rPr>
              <a:t>. Things </a:t>
            </a:r>
            <a:r>
              <a:rPr lang="it-IT" sz="2000" dirty="0" err="1">
                <a:latin typeface="Calibri" panose="020F0502020204030204" pitchFamily="34" charset="0"/>
                <a:cs typeface="Calibri" panose="020F0502020204030204" pitchFamily="34" charset="0"/>
              </a:rPr>
              <a:t>that</a:t>
            </a:r>
            <a:r>
              <a:rPr lang="it-IT" sz="2000" dirty="0">
                <a:latin typeface="Calibri" panose="020F0502020204030204" pitchFamily="34" charset="0"/>
                <a:cs typeface="Calibri" panose="020F0502020204030204" pitchFamily="34" charset="0"/>
              </a:rPr>
              <a:t> come up in </a:t>
            </a:r>
            <a:r>
              <a:rPr lang="it-IT" sz="2000" dirty="0" err="1">
                <a:latin typeface="Calibri" panose="020F0502020204030204" pitchFamily="34" charset="0"/>
                <a:cs typeface="Calibri" panose="020F0502020204030204" pitchFamily="34" charset="0"/>
              </a:rPr>
              <a:t>your</a:t>
            </a:r>
            <a:r>
              <a:rPr lang="it-IT" sz="2000" dirty="0">
                <a:latin typeface="Calibri" panose="020F0502020204030204" pitchFamily="34" charset="0"/>
                <a:cs typeface="Calibri" panose="020F0502020204030204" pitchFamily="34" charset="0"/>
              </a:rPr>
              <a:t> self-</a:t>
            </a:r>
            <a:r>
              <a:rPr lang="it-IT" sz="2000" dirty="0" err="1">
                <a:latin typeface="Calibri" panose="020F0502020204030204" pitchFamily="34" charset="0"/>
                <a:cs typeface="Calibri" panose="020F0502020204030204" pitchFamily="34" charset="0"/>
              </a:rPr>
              <a:t>assessment</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as</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important</a:t>
            </a:r>
            <a:r>
              <a:rPr lang="it-IT" sz="2000" dirty="0">
                <a:latin typeface="Calibri" panose="020F0502020204030204" pitchFamily="34" charset="0"/>
                <a:cs typeface="Calibri" panose="020F0502020204030204" pitchFamily="34" charset="0"/>
              </a:rPr>
              <a:t> are things </a:t>
            </a:r>
            <a:r>
              <a:rPr lang="it-IT" sz="2000" dirty="0" err="1">
                <a:latin typeface="Calibri" panose="020F0502020204030204" pitchFamily="34" charset="0"/>
                <a:cs typeface="Calibri" panose="020F0502020204030204" pitchFamily="34" charset="0"/>
              </a:rPr>
              <a:t>you</a:t>
            </a:r>
            <a:r>
              <a:rPr lang="it-IT" sz="2000" dirty="0">
                <a:latin typeface="Calibri" panose="020F0502020204030204" pitchFamily="34" charset="0"/>
                <a:cs typeface="Calibri" panose="020F0502020204030204" pitchFamily="34" charset="0"/>
              </a:rPr>
              <a:t> can </a:t>
            </a:r>
            <a:r>
              <a:rPr lang="it-IT" sz="2000" dirty="0" err="1">
                <a:latin typeface="Calibri" panose="020F0502020204030204" pitchFamily="34" charset="0"/>
                <a:cs typeface="Calibri" panose="020F0502020204030204" pitchFamily="34" charset="0"/>
              </a:rPr>
              <a:t>ask</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people</a:t>
            </a:r>
            <a:r>
              <a:rPr lang="it-IT" sz="2000" dirty="0">
                <a:latin typeface="Calibri" panose="020F0502020204030204" pitchFamily="34" charset="0"/>
                <a:cs typeface="Calibri" panose="020F0502020204030204" pitchFamily="34" charset="0"/>
              </a:rPr>
              <a:t> in </a:t>
            </a:r>
            <a:r>
              <a:rPr lang="it-IT" sz="2000" dirty="0" err="1">
                <a:latin typeface="Calibri" panose="020F0502020204030204" pitchFamily="34" charset="0"/>
                <a:cs typeface="Calibri" panose="020F0502020204030204" pitchFamily="34" charset="0"/>
              </a:rPr>
              <a:t>informational</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interviews</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about</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specifically</a:t>
            </a:r>
            <a:r>
              <a:rPr lang="it-IT" sz="2000" dirty="0">
                <a:latin typeface="Calibri" panose="020F0502020204030204" pitchFamily="34" charset="0"/>
                <a:cs typeface="Calibri" panose="020F0502020204030204" pitchFamily="34" charset="0"/>
              </a:rPr>
              <a:t> to </a:t>
            </a:r>
            <a:r>
              <a:rPr lang="it-IT" sz="2000" dirty="0" err="1">
                <a:latin typeface="Calibri" panose="020F0502020204030204" pitchFamily="34" charset="0"/>
                <a:cs typeface="Calibri" panose="020F0502020204030204" pitchFamily="34" charset="0"/>
              </a:rPr>
              <a:t>get</a:t>
            </a:r>
            <a:r>
              <a:rPr lang="it-IT" sz="2000" dirty="0">
                <a:latin typeface="Calibri" panose="020F0502020204030204" pitchFamily="34" charset="0"/>
                <a:cs typeface="Calibri" panose="020F0502020204030204" pitchFamily="34" charset="0"/>
              </a:rPr>
              <a:t> an idea for </a:t>
            </a:r>
            <a:r>
              <a:rPr lang="it-IT" sz="2000" dirty="0" err="1">
                <a:latin typeface="Calibri" panose="020F0502020204030204" pitchFamily="34" charset="0"/>
                <a:cs typeface="Calibri" panose="020F0502020204030204" pitchFamily="34" charset="0"/>
              </a:rPr>
              <a:t>whether</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their</a:t>
            </a:r>
            <a:r>
              <a:rPr lang="it-IT" sz="2000" dirty="0">
                <a:latin typeface="Calibri" panose="020F0502020204030204" pitchFamily="34" charset="0"/>
                <a:cs typeface="Calibri" panose="020F0502020204030204" pitchFamily="34" charset="0"/>
              </a:rPr>
              <a:t> field/position </a:t>
            </a:r>
            <a:r>
              <a:rPr lang="it-IT" sz="2000" dirty="0" err="1">
                <a:latin typeface="Calibri" panose="020F0502020204030204" pitchFamily="34" charset="0"/>
                <a:cs typeface="Calibri" panose="020F0502020204030204" pitchFamily="34" charset="0"/>
              </a:rPr>
              <a:t>would</a:t>
            </a:r>
            <a:r>
              <a:rPr lang="it-IT" sz="2000" dirty="0">
                <a:latin typeface="Calibri" panose="020F0502020204030204" pitchFamily="34" charset="0"/>
                <a:cs typeface="Calibri" panose="020F0502020204030204" pitchFamily="34" charset="0"/>
              </a:rPr>
              <a:t> be a </a:t>
            </a:r>
            <a:r>
              <a:rPr lang="it-IT" sz="2000" dirty="0" err="1">
                <a:latin typeface="Calibri" panose="020F0502020204030204" pitchFamily="34" charset="0"/>
                <a:cs typeface="Calibri" panose="020F0502020204030204" pitchFamily="34" charset="0"/>
              </a:rPr>
              <a:t>good</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fit</a:t>
            </a:r>
            <a:r>
              <a:rPr lang="it-IT" sz="2000" dirty="0">
                <a:latin typeface="Calibri" panose="020F0502020204030204" pitchFamily="34" charset="0"/>
                <a:cs typeface="Calibri" panose="020F0502020204030204" pitchFamily="34" charset="0"/>
              </a:rPr>
              <a:t> for </a:t>
            </a:r>
            <a:r>
              <a:rPr lang="it-IT" sz="2000" dirty="0" err="1">
                <a:latin typeface="Calibri" panose="020F0502020204030204" pitchFamily="34" charset="0"/>
                <a:cs typeface="Calibri" panose="020F0502020204030204" pitchFamily="34" charset="0"/>
              </a:rPr>
              <a:t>you</a:t>
            </a:r>
            <a:r>
              <a:rPr lang="it-IT" sz="2000" dirty="0">
                <a:latin typeface="Calibri" panose="020F0502020204030204" pitchFamily="34" charset="0"/>
                <a:cs typeface="Calibri" panose="020F0502020204030204" pitchFamily="34" charset="0"/>
              </a:rPr>
              <a:t>.</a:t>
            </a:r>
          </a:p>
          <a:p>
            <a:pPr marL="342900" lvl="0" indent="-342900" algn="just" fontAlgn="base">
              <a:buFont typeface="Wingdings" panose="05000000000000000000" pitchFamily="2" charset="2"/>
              <a:buChar char="q"/>
            </a:pPr>
            <a:r>
              <a:rPr lang="it-IT" sz="2000" dirty="0" err="1">
                <a:latin typeface="Calibri" panose="020F0502020204030204" pitchFamily="34" charset="0"/>
                <a:cs typeface="Calibri" panose="020F0502020204030204" pitchFamily="34" charset="0"/>
              </a:rPr>
              <a:t>Each</a:t>
            </a:r>
            <a:r>
              <a:rPr lang="it-IT" sz="2000" dirty="0">
                <a:latin typeface="Calibri" panose="020F0502020204030204" pitchFamily="34" charset="0"/>
                <a:cs typeface="Calibri" panose="020F0502020204030204" pitchFamily="34" charset="0"/>
              </a:rPr>
              <a:t> time </a:t>
            </a:r>
            <a:r>
              <a:rPr lang="it-IT" sz="2000" dirty="0" err="1">
                <a:latin typeface="Calibri" panose="020F0502020204030204" pitchFamily="34" charset="0"/>
                <a:cs typeface="Calibri" panose="020F0502020204030204" pitchFamily="34" charset="0"/>
              </a:rPr>
              <a:t>you</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have</a:t>
            </a:r>
            <a:r>
              <a:rPr lang="it-IT" sz="2000" dirty="0">
                <a:latin typeface="Calibri" panose="020F0502020204030204" pitchFamily="34" charset="0"/>
                <a:cs typeface="Calibri" panose="020F0502020204030204" pitchFamily="34" charset="0"/>
              </a:rPr>
              <a:t> a work </a:t>
            </a:r>
            <a:r>
              <a:rPr lang="it-IT" sz="2000" dirty="0" err="1">
                <a:latin typeface="Calibri" panose="020F0502020204030204" pitchFamily="34" charset="0"/>
                <a:cs typeface="Calibri" panose="020F0502020204030204" pitchFamily="34" charset="0"/>
              </a:rPr>
              <a:t>experience</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that</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you</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particularly</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enjoyed</a:t>
            </a:r>
            <a:r>
              <a:rPr lang="it-IT" sz="2000" dirty="0">
                <a:latin typeface="Calibri" panose="020F0502020204030204" pitchFamily="34" charset="0"/>
                <a:cs typeface="Calibri" panose="020F0502020204030204" pitchFamily="34" charset="0"/>
              </a:rPr>
              <a:t> or </a:t>
            </a:r>
            <a:r>
              <a:rPr lang="it-IT" sz="2000" dirty="0" err="1">
                <a:latin typeface="Calibri" panose="020F0502020204030204" pitchFamily="34" charset="0"/>
                <a:cs typeface="Calibri" panose="020F0502020204030204" pitchFamily="34" charset="0"/>
              </a:rPr>
              <a:t>didn't</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enjoy</a:t>
            </a:r>
            <a:r>
              <a:rPr lang="it-IT" sz="2000" dirty="0">
                <a:latin typeface="Calibri" panose="020F0502020204030204" pitchFamily="34" charset="0"/>
                <a:cs typeface="Calibri" panose="020F0502020204030204" pitchFamily="34" charset="0"/>
              </a:rPr>
              <a:t>, take a </a:t>
            </a:r>
            <a:r>
              <a:rPr lang="it-IT" sz="2000" dirty="0" err="1">
                <a:latin typeface="Calibri" panose="020F0502020204030204" pitchFamily="34" charset="0"/>
                <a:cs typeface="Calibri" panose="020F0502020204030204" pitchFamily="34" charset="0"/>
              </a:rPr>
              <a:t>few</a:t>
            </a:r>
            <a:r>
              <a:rPr lang="it-IT" sz="2000" dirty="0">
                <a:latin typeface="Calibri" panose="020F0502020204030204" pitchFamily="34" charset="0"/>
                <a:cs typeface="Calibri" panose="020F0502020204030204" pitchFamily="34" charset="0"/>
              </a:rPr>
              <a:t> minutes to </a:t>
            </a:r>
            <a:r>
              <a:rPr lang="it-IT" sz="2000" dirty="0" err="1">
                <a:latin typeface="Calibri" panose="020F0502020204030204" pitchFamily="34" charset="0"/>
                <a:cs typeface="Calibri" panose="020F0502020204030204" pitchFamily="34" charset="0"/>
              </a:rPr>
              <a:t>reflect</a:t>
            </a:r>
            <a:r>
              <a:rPr lang="it-IT" sz="2000" dirty="0">
                <a:latin typeface="Calibri" panose="020F0502020204030204" pitchFamily="34" charset="0"/>
                <a:cs typeface="Calibri" panose="020F0502020204030204" pitchFamily="34" charset="0"/>
              </a:rPr>
              <a:t> on </a:t>
            </a:r>
            <a:r>
              <a:rPr lang="it-IT" sz="2000" dirty="0" err="1">
                <a:latin typeface="Calibri" panose="020F0502020204030204" pitchFamily="34" charset="0"/>
                <a:cs typeface="Calibri" panose="020F0502020204030204" pitchFamily="34" charset="0"/>
              </a:rPr>
              <a:t>what</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you</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liked</a:t>
            </a:r>
            <a:r>
              <a:rPr lang="it-IT" sz="2000" dirty="0">
                <a:latin typeface="Calibri" panose="020F0502020204030204" pitchFamily="34" charset="0"/>
                <a:cs typeface="Calibri" panose="020F0502020204030204" pitchFamily="34" charset="0"/>
              </a:rPr>
              <a:t> or </a:t>
            </a:r>
            <a:r>
              <a:rPr lang="it-IT" sz="2000" dirty="0" err="1">
                <a:latin typeface="Calibri" panose="020F0502020204030204" pitchFamily="34" charset="0"/>
                <a:cs typeface="Calibri" panose="020F0502020204030204" pitchFamily="34" charset="0"/>
              </a:rPr>
              <a:t>didn't</a:t>
            </a:r>
            <a:r>
              <a:rPr lang="it-IT" sz="2000" dirty="0">
                <a:latin typeface="Calibri" panose="020F0502020204030204" pitchFamily="34" charset="0"/>
                <a:cs typeface="Calibri" panose="020F0502020204030204" pitchFamily="34" charset="0"/>
              </a:rPr>
              <a:t> like </a:t>
            </a:r>
            <a:r>
              <a:rPr lang="it-IT" sz="2000" dirty="0" err="1">
                <a:latin typeface="Calibri" panose="020F0502020204030204" pitchFamily="34" charset="0"/>
                <a:cs typeface="Calibri" panose="020F0502020204030204" pitchFamily="34" charset="0"/>
              </a:rPr>
              <a:t>about</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that</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experience</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You</a:t>
            </a:r>
            <a:r>
              <a:rPr lang="it-IT" sz="2000" dirty="0">
                <a:latin typeface="Calibri" panose="020F0502020204030204" pitchFamily="34" charset="0"/>
                <a:cs typeface="Calibri" panose="020F0502020204030204" pitchFamily="34" charset="0"/>
              </a:rPr>
              <a:t> can keep a journal or </a:t>
            </a:r>
            <a:r>
              <a:rPr lang="it-IT" sz="2000" dirty="0" err="1">
                <a:latin typeface="Calibri" panose="020F0502020204030204" pitchFamily="34" charset="0"/>
                <a:cs typeface="Calibri" panose="020F0502020204030204" pitchFamily="34" charset="0"/>
              </a:rPr>
              <a:t>document</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where</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you</a:t>
            </a:r>
            <a:r>
              <a:rPr lang="it-IT" sz="2000" dirty="0">
                <a:latin typeface="Calibri" panose="020F0502020204030204" pitchFamily="34" charset="0"/>
                <a:cs typeface="Calibri" panose="020F0502020204030204" pitchFamily="34" charset="0"/>
              </a:rPr>
              <a:t> keep </a:t>
            </a:r>
            <a:r>
              <a:rPr lang="it-IT" sz="2000" dirty="0" err="1">
                <a:latin typeface="Calibri" panose="020F0502020204030204" pitchFamily="34" charset="0"/>
                <a:cs typeface="Calibri" panose="020F0502020204030204" pitchFamily="34" charset="0"/>
              </a:rPr>
              <a:t>your</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reflections</a:t>
            </a:r>
            <a:r>
              <a:rPr lang="it-IT" sz="2000" dirty="0">
                <a:latin typeface="Calibri" panose="020F0502020204030204" pitchFamily="34" charset="0"/>
                <a:cs typeface="Calibri" panose="020F0502020204030204" pitchFamily="34" charset="0"/>
              </a:rPr>
              <a:t> for </a:t>
            </a:r>
            <a:r>
              <a:rPr lang="it-IT" sz="2000" dirty="0" err="1">
                <a:latin typeface="Calibri" panose="020F0502020204030204" pitchFamily="34" charset="0"/>
                <a:cs typeface="Calibri" panose="020F0502020204030204" pitchFamily="34" charset="0"/>
              </a:rPr>
              <a:t>reference</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later</a:t>
            </a:r>
            <a:r>
              <a:rPr lang="it-IT" sz="2000" dirty="0">
                <a:latin typeface="Calibri" panose="020F0502020204030204" pitchFamily="34" charset="0"/>
                <a:cs typeface="Calibri" panose="020F0502020204030204" pitchFamily="34" charset="0"/>
              </a:rPr>
              <a:t>. </a:t>
            </a:r>
            <a:endParaRPr lang="it-IT" sz="2000" dirty="0"/>
          </a:p>
        </p:txBody>
      </p:sp>
      <p:pic>
        <p:nvPicPr>
          <p:cNvPr id="13" name="Immagine 12">
            <a:extLst>
              <a:ext uri="{FF2B5EF4-FFF2-40B4-BE49-F238E27FC236}">
                <a16:creationId xmlns:a16="http://schemas.microsoft.com/office/drawing/2014/main" id="{E4371E55-4AF0-46D9-A7C3-E50D62A00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01" y="3695046"/>
            <a:ext cx="2638425" cy="1733550"/>
          </a:xfrm>
          <a:prstGeom prst="rect">
            <a:avLst/>
          </a:prstGeom>
        </p:spPr>
      </p:pic>
    </p:spTree>
    <p:extLst>
      <p:ext uri="{BB962C8B-B14F-4D97-AF65-F5344CB8AC3E}">
        <p14:creationId xmlns:p14="http://schemas.microsoft.com/office/powerpoint/2010/main" val="450679504"/>
      </p:ext>
    </p:extLst>
  </p:cSld>
  <p:clrMapOvr>
    <a:masterClrMapping/>
  </p:clrMapOvr>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669</TotalTime>
  <Words>3216</Words>
  <Application>Microsoft Office PowerPoint</Application>
  <PresentationFormat>Widescreen</PresentationFormat>
  <Paragraphs>184</Paragraphs>
  <Slides>42</Slides>
  <Notes>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42</vt:i4>
      </vt:variant>
    </vt:vector>
  </HeadingPairs>
  <TitlesOfParts>
    <vt:vector size="50" baseType="lpstr">
      <vt:lpstr>Arial</vt:lpstr>
      <vt:lpstr>Calibri</vt:lpstr>
      <vt:lpstr>Calibri Light</vt:lpstr>
      <vt:lpstr>Symbol</vt:lpstr>
      <vt:lpstr>Trade Gothic Next Light</vt:lpstr>
      <vt:lpstr>Wingdings</vt:lpstr>
      <vt:lpstr>Wingdings 3</vt:lpstr>
      <vt:lpstr>Retrospettivo</vt:lpstr>
      <vt:lpstr>Careers Support for postdocs   Meeting the core career needs of early career researchers  from those looking to progress an academic career to those exploring their options beyond academic research.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Support for postdocs Meeting the core career needs of early career researchers  from those looking to progress an academic career to those exploring their options beyond academic research. </dc:title>
  <dc:creator>Lucia Salto</dc:creator>
  <cp:lastModifiedBy>Lucia Salto</cp:lastModifiedBy>
  <cp:revision>180</cp:revision>
  <dcterms:created xsi:type="dcterms:W3CDTF">2023-04-18T14:37:54Z</dcterms:created>
  <dcterms:modified xsi:type="dcterms:W3CDTF">2023-05-02T09:19:56Z</dcterms:modified>
</cp:coreProperties>
</file>